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9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8" r:id="rId21"/>
    <p:sldId id="309" r:id="rId22"/>
    <p:sldId id="310" r:id="rId23"/>
    <p:sldId id="311" r:id="rId24"/>
    <p:sldId id="312" r:id="rId25"/>
    <p:sldId id="277" r:id="rId26"/>
    <p:sldId id="279" r:id="rId27"/>
    <p:sldId id="280" r:id="rId28"/>
    <p:sldId id="287" r:id="rId29"/>
    <p:sldId id="281" r:id="rId30"/>
    <p:sldId id="282" r:id="rId31"/>
    <p:sldId id="283" r:id="rId32"/>
    <p:sldId id="284" r:id="rId33"/>
    <p:sldId id="285" r:id="rId34"/>
  </p:sldIdLst>
  <p:sldSz cx="12192000" cy="6858000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3500"/>
    <a:srgbClr val="AC770D"/>
    <a:srgbClr val="AF5200"/>
    <a:srgbClr val="9A00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 autoAdjust="0"/>
    <p:restoredTop sz="94075" autoAdjust="0"/>
  </p:normalViewPr>
  <p:slideViewPr>
    <p:cSldViewPr snapToGrid="0">
      <p:cViewPr varScale="1">
        <p:scale>
          <a:sx n="69" d="100"/>
          <a:sy n="69" d="100"/>
        </p:scale>
        <p:origin x="78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5A041-0091-49AF-97A0-54CC9DE2A54C}" type="datetimeFigureOut">
              <a:rPr lang="pt-BR" smtClean="0"/>
              <a:t>15/02/2023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D4FC43-AC08-486C-A901-0A84584B0A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935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4FC43-AC08-486C-A901-0A84584B0AE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671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4FC43-AC08-486C-A901-0A84584B0AE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4365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4FC43-AC08-486C-A901-0A84584B0AE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20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4FC43-AC08-486C-A901-0A84584B0AE7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420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4FC43-AC08-486C-A901-0A84584B0AE7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0495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4FC43-AC08-486C-A901-0A84584B0AE7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078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16BC6-467B-4165-AEBF-5DFDC1758E59}" type="datetimeFigureOut">
              <a:rPr lang="pt-BR" smtClean="0"/>
              <a:t>15/02/2023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E436-295A-4E90-8F00-1765A0060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7078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16BC6-467B-4165-AEBF-5DFDC1758E59}" type="datetimeFigureOut">
              <a:rPr lang="pt-BR" smtClean="0"/>
              <a:t>15/02/2023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E436-295A-4E90-8F00-1765A0060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000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16BC6-467B-4165-AEBF-5DFDC1758E59}" type="datetimeFigureOut">
              <a:rPr lang="pt-BR" smtClean="0"/>
              <a:t>15/02/2023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E436-295A-4E90-8F00-1765A0060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9239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16BC6-467B-4165-AEBF-5DFDC1758E59}" type="datetimeFigureOut">
              <a:rPr lang="pt-BR" smtClean="0"/>
              <a:t>15/02/2023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E436-295A-4E90-8F00-1765A0060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630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16BC6-467B-4165-AEBF-5DFDC1758E59}" type="datetimeFigureOut">
              <a:rPr lang="pt-BR" smtClean="0"/>
              <a:t>15/02/2023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E436-295A-4E90-8F00-1765A0060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4867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16BC6-467B-4165-AEBF-5DFDC1758E59}" type="datetimeFigureOut">
              <a:rPr lang="pt-BR" smtClean="0"/>
              <a:t>15/02/2023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E436-295A-4E90-8F00-1765A0060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9749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16BC6-467B-4165-AEBF-5DFDC1758E59}" type="datetimeFigureOut">
              <a:rPr lang="pt-BR" smtClean="0"/>
              <a:t>15/02/2023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E436-295A-4E90-8F00-1765A0060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5899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16BC6-467B-4165-AEBF-5DFDC1758E59}" type="datetimeFigureOut">
              <a:rPr lang="pt-BR" smtClean="0"/>
              <a:t>15/02/2023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E436-295A-4E90-8F00-1765A0060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7641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16BC6-467B-4165-AEBF-5DFDC1758E59}" type="datetimeFigureOut">
              <a:rPr lang="pt-BR" smtClean="0"/>
              <a:t>15/02/2023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E436-295A-4E90-8F00-1765A0060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560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16BC6-467B-4165-AEBF-5DFDC1758E59}" type="datetimeFigureOut">
              <a:rPr lang="pt-BR" smtClean="0"/>
              <a:t>15/02/2023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E436-295A-4E90-8F00-1765A0060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3150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16BC6-467B-4165-AEBF-5DFDC1758E59}" type="datetimeFigureOut">
              <a:rPr lang="pt-BR" smtClean="0"/>
              <a:t>15/02/2023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E436-295A-4E90-8F00-1765A0060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3021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16BC6-467B-4165-AEBF-5DFDC1758E59}" type="datetimeFigureOut">
              <a:rPr lang="pt-BR" smtClean="0"/>
              <a:t>15/02/2023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3E436-295A-4E90-8F00-1765A0060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7612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Y:\CATOLICA SC\JOBS 2019\CA 0022-19 PAPELARIA\ALTERACAO 03\AF_TEMPLATE PPT_1080x1024px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19403" y="4101076"/>
            <a:ext cx="7008779" cy="1470025"/>
          </a:xfrm>
        </p:spPr>
        <p:txBody>
          <a:bodyPr>
            <a:normAutofit fontScale="90000"/>
          </a:bodyPr>
          <a:lstStyle/>
          <a:p>
            <a:pPr algn="l"/>
            <a:r>
              <a:rPr lang="pt-BR" sz="5333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Resultados</a:t>
            </a:r>
            <a:br>
              <a:rPr lang="pt-BR" sz="5333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pt-BR" sz="5333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Avaliação </a:t>
            </a:r>
            <a:r>
              <a:rPr lang="pt-BR" sz="5333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Institucional</a:t>
            </a:r>
            <a:endParaRPr lang="pt-BR" sz="5333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74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093171" y="-81463"/>
            <a:ext cx="80056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35"/>
              </a:spcBef>
              <a:spcAft>
                <a:spcPts val="435"/>
              </a:spcAft>
            </a:pPr>
            <a:r>
              <a:rPr lang="pt-BR" sz="40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BR" sz="40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omissão </a:t>
            </a:r>
            <a:r>
              <a:rPr lang="pt-BR" sz="40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40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rópria de </a:t>
            </a:r>
            <a:r>
              <a:rPr lang="pt-BR" sz="40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sz="40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valiação </a:t>
            </a:r>
          </a:p>
        </p:txBody>
      </p:sp>
      <p:pic>
        <p:nvPicPr>
          <p:cNvPr id="1026" name="Picture 2" descr="Fluxo-Avaliacao-Institucional-II (1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954" y="1055812"/>
            <a:ext cx="8268040" cy="568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18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6272"/>
            <a:ext cx="12158927" cy="683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6994" y="103886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Análise dos dados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333845" y="5087040"/>
            <a:ext cx="3362665" cy="646331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HelveticaNeueLT Std Lt Cn" pitchFamily="34" charset="0"/>
              </a:rPr>
              <a:t>Nunca</a:t>
            </a:r>
            <a:endParaRPr lang="pt-BR" sz="2400" b="1" dirty="0">
              <a:solidFill>
                <a:schemeClr val="bg1"/>
              </a:solidFill>
              <a:latin typeface="HelveticaNeueLT Std Lt Cn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333845" y="2304068"/>
            <a:ext cx="5318073" cy="646331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HelveticaNeueLT Std Lt Cn" pitchFamily="34" charset="0"/>
              </a:rPr>
              <a:t>Quase sempre</a:t>
            </a:r>
            <a:endParaRPr lang="pt-BR" sz="2400" b="1" dirty="0">
              <a:solidFill>
                <a:schemeClr val="bg1"/>
              </a:solidFill>
              <a:latin typeface="HelveticaNeueLT Std Lt Cn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37268" y="1578873"/>
            <a:ext cx="5782306" cy="646331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HelveticaNeueLT Std Lt Cn" pitchFamily="34" charset="0"/>
              </a:rPr>
              <a:t>Sempre</a:t>
            </a:r>
            <a:endParaRPr lang="pt-BR" sz="2400" b="1" dirty="0">
              <a:solidFill>
                <a:schemeClr val="bg1"/>
              </a:solidFill>
              <a:latin typeface="HelveticaNeueLT Std Lt Cn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333845" y="3687407"/>
            <a:ext cx="4660427" cy="646331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HelveticaNeueLT Std Lt Cn" pitchFamily="34" charset="0"/>
              </a:rPr>
              <a:t>Às vezes</a:t>
            </a:r>
            <a:endParaRPr lang="pt-BR" sz="2400" b="1" dirty="0">
              <a:solidFill>
                <a:schemeClr val="bg1"/>
              </a:solidFill>
              <a:latin typeface="HelveticaNeueLT Std Lt Cn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333845" y="4391340"/>
            <a:ext cx="3999246" cy="646331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HelveticaNeueLT Std Lt Cn" pitchFamily="34" charset="0"/>
              </a:rPr>
              <a:t>Raramente</a:t>
            </a:r>
            <a:endParaRPr lang="pt-BR" sz="2400" b="1" dirty="0">
              <a:solidFill>
                <a:schemeClr val="bg1"/>
              </a:solidFill>
              <a:latin typeface="HelveticaNeueLT Std Lt Cn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700845" y="1906478"/>
            <a:ext cx="3527569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B43500"/>
                </a:solidFill>
                <a:latin typeface="HelveticaNeueLT Std Lt Cn" pitchFamily="34" charset="0"/>
              </a:rPr>
              <a:t>Índice Positivo</a:t>
            </a:r>
            <a:endParaRPr lang="pt-BR" sz="2800" b="1" dirty="0">
              <a:solidFill>
                <a:srgbClr val="B43500"/>
              </a:solidFill>
              <a:latin typeface="HelveticaNeueLT Std Lt Cn" pitchFamily="34" charset="0"/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6079463" y="4597799"/>
            <a:ext cx="351470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/>
              <a:t> </a:t>
            </a:r>
            <a:r>
              <a:rPr lang="pt-BR" dirty="0" smtClean="0"/>
              <a:t>Índice Crítico</a:t>
            </a:r>
            <a:endParaRPr lang="pt-BR" dirty="0"/>
          </a:p>
        </p:txBody>
      </p:sp>
      <p:sp>
        <p:nvSpPr>
          <p:cNvPr id="3" name="Chave direita 2"/>
          <p:cNvSpPr/>
          <p:nvPr/>
        </p:nvSpPr>
        <p:spPr>
          <a:xfrm>
            <a:off x="6233189" y="1714885"/>
            <a:ext cx="153963" cy="1235514"/>
          </a:xfrm>
          <a:prstGeom prst="rightBrace">
            <a:avLst/>
          </a:prstGeom>
          <a:noFill/>
          <a:ln w="38100">
            <a:solidFill>
              <a:srgbClr val="B43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have direita 18"/>
          <p:cNvSpPr/>
          <p:nvPr/>
        </p:nvSpPr>
        <p:spPr>
          <a:xfrm>
            <a:off x="5514864" y="3928012"/>
            <a:ext cx="274107" cy="1862795"/>
          </a:xfrm>
          <a:prstGeom prst="rightBrace">
            <a:avLst/>
          </a:prstGeom>
          <a:noFill/>
          <a:ln w="38100">
            <a:solidFill>
              <a:srgbClr val="B43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6713711" y="5267587"/>
            <a:ext cx="351470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/>
              <a:t> </a:t>
            </a:r>
            <a:r>
              <a:rPr lang="pt-BR" dirty="0" smtClean="0"/>
              <a:t>30% +</a:t>
            </a:r>
            <a:endParaRPr lang="pt-BR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7415341" y="2560169"/>
            <a:ext cx="351470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/>
              <a:t> </a:t>
            </a:r>
            <a:r>
              <a:rPr lang="pt-BR" dirty="0" smtClean="0"/>
              <a:t>70% +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35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Y:\CATOLICA SC\JOBS 2019\CA 0022-19 PAPELARIA\ALTERACAO 03\AF_TEMPLATE PPT_1080x1024px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50130" y="983803"/>
            <a:ext cx="7008779" cy="1470025"/>
          </a:xfrm>
        </p:spPr>
        <p:txBody>
          <a:bodyPr>
            <a:normAutofit fontScale="90000"/>
          </a:bodyPr>
          <a:lstStyle/>
          <a:p>
            <a:pPr algn="l"/>
            <a:r>
              <a:rPr lang="pt-BR" sz="5333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pt-BR" sz="5333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pt-BR" sz="5333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Avaliação </a:t>
            </a:r>
            <a:r>
              <a:rPr lang="pt-BR" sz="5333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Institucional</a:t>
            </a:r>
            <a:endParaRPr lang="pt-BR" sz="5333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2298821" y="2450876"/>
            <a:ext cx="7008779" cy="14700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pt-BR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pt-BR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Modalidade </a:t>
            </a:r>
            <a:r>
              <a:rPr lang="pt-BR" sz="4800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EaD</a:t>
            </a:r>
            <a:endParaRPr lang="pt-BR" sz="4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27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1" y="1015663"/>
            <a:ext cx="12191999" cy="4796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Bef>
                <a:spcPts val="450"/>
              </a:spcBef>
              <a:spcAft>
                <a:spcPts val="450"/>
              </a:spcAft>
            </a:pPr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Presidente e Representante da comissão interna de avaliação: </a:t>
            </a: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Vanderleia Kons Vogel </a:t>
            </a:r>
            <a:endParaRPr lang="pt-BR" sz="22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  <a:spcBef>
                <a:spcPts val="450"/>
              </a:spcBef>
              <a:spcAft>
                <a:spcPts val="450"/>
              </a:spcAft>
            </a:pPr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Representante da gestão institucional: </a:t>
            </a: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Simone Moreira Soares </a:t>
            </a:r>
            <a:endParaRPr lang="pt-BR" sz="220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  <a:spcBef>
                <a:spcPts val="450"/>
              </a:spcBef>
              <a:spcAft>
                <a:spcPts val="450"/>
              </a:spcAft>
            </a:pPr>
            <a:r>
              <a:rPr lang="pt-BR" sz="22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Representante do corpo docente: </a:t>
            </a:r>
            <a:r>
              <a:rPr lang="pt-BR" sz="2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Mauren</a:t>
            </a:r>
            <a:r>
              <a:rPr lang="pt-BR" sz="2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2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Nabaes</a:t>
            </a:r>
            <a:r>
              <a:rPr lang="pt-BR" sz="2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Ferrari </a:t>
            </a:r>
            <a:r>
              <a:rPr lang="pt-BR" sz="2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Soder</a:t>
            </a:r>
            <a:endParaRPr lang="pt-BR" sz="2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  <a:spcBef>
                <a:spcPts val="450"/>
              </a:spcBef>
              <a:spcAft>
                <a:spcPts val="450"/>
              </a:spcAft>
            </a:pPr>
            <a:r>
              <a:rPr lang="pt-BR" sz="22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Representante </a:t>
            </a:r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 corpo discente: </a:t>
            </a:r>
            <a:r>
              <a:rPr lang="pt-BR" sz="2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Cristiane Correa e </a:t>
            </a:r>
            <a:r>
              <a:rPr lang="pt-BR" sz="22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Carolini</a:t>
            </a:r>
            <a:r>
              <a:rPr lang="pt-BR" sz="2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Canuto Correa</a:t>
            </a:r>
            <a:endParaRPr lang="pt-BR" sz="2200" u="sng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  <a:spcBef>
                <a:spcPts val="450"/>
              </a:spcBef>
              <a:spcAft>
                <a:spcPts val="450"/>
              </a:spcAft>
            </a:pPr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Representante do corpo técnico-administrativo: </a:t>
            </a: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David Santos da </a:t>
            </a:r>
            <a:r>
              <a:rPr lang="pt-BR" sz="2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Silva e Tami </a:t>
            </a: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Elise </a:t>
            </a:r>
            <a:r>
              <a:rPr lang="pt-BR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Michalak</a:t>
            </a:r>
            <a:endParaRPr lang="pt-BR" sz="22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  <a:spcBef>
                <a:spcPts val="450"/>
              </a:spcBef>
              <a:spcAft>
                <a:spcPts val="450"/>
              </a:spcAft>
            </a:pPr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Representante da sociedade civil organizada: </a:t>
            </a:r>
            <a:r>
              <a:rPr lang="pt-BR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Rosmeri</a:t>
            </a: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Rosa </a:t>
            </a:r>
            <a:r>
              <a:rPr lang="pt-BR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Corezolla</a:t>
            </a: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Nau</a:t>
            </a:r>
            <a:endParaRPr lang="pt-BR" sz="2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64169" y="0"/>
            <a:ext cx="90079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35"/>
              </a:spcBef>
              <a:spcAft>
                <a:spcPts val="435"/>
              </a:spcAft>
            </a:pPr>
            <a:r>
              <a:rPr lang="pt-BR" sz="4000" b="1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Membros representantes da CPA</a:t>
            </a:r>
            <a:r>
              <a:rPr lang="pt-BR" sz="4000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4000" dirty="0">
              <a:solidFill>
                <a:srgbClr val="A50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47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58927" cy="683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6994" y="103886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Pesquisas realizadas em </a:t>
            </a:r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2021 e 2022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446838" y="4182000"/>
            <a:ext cx="3362665" cy="646331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HelveticaNeueLT Std Lt Cn" pitchFamily="34" charset="0"/>
              </a:rPr>
              <a:t>Ingressante</a:t>
            </a:r>
            <a:endParaRPr lang="pt-BR" sz="2400" b="1" dirty="0">
              <a:solidFill>
                <a:schemeClr val="bg1"/>
              </a:solidFill>
              <a:latin typeface="HelveticaNeueLT Std Lt Cn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46838" y="5113480"/>
            <a:ext cx="2743684" cy="646331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HelveticaNeueLT Std Lt Cn" pitchFamily="34" charset="0"/>
              </a:rPr>
              <a:t>Egresso</a:t>
            </a:r>
            <a:endParaRPr lang="pt-BR" sz="2400" b="1" dirty="0">
              <a:solidFill>
                <a:schemeClr val="bg1"/>
              </a:solidFill>
              <a:latin typeface="HelveticaNeueLT Std Lt Cn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48518" y="1546670"/>
            <a:ext cx="5318073" cy="646331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HelveticaNeueLT Std Lt Cn" pitchFamily="34" charset="0"/>
              </a:rPr>
              <a:t>Desempenho do Tutor On-line</a:t>
            </a:r>
            <a:endParaRPr lang="pt-BR" sz="2400" b="1" dirty="0">
              <a:solidFill>
                <a:schemeClr val="bg1"/>
              </a:solidFill>
              <a:latin typeface="HelveticaNeueLT Std Lt Cn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448518" y="2430861"/>
            <a:ext cx="4660427" cy="577850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chemeClr val="bg1"/>
                </a:solidFill>
                <a:latin typeface="HelveticaNeueLT Std Lt Cn" pitchFamily="34" charset="0"/>
              </a:rPr>
              <a:t>Coordenador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446838" y="3315052"/>
            <a:ext cx="3999246" cy="577850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chemeClr val="bg1"/>
                </a:solidFill>
                <a:latin typeface="HelveticaNeueLT Std Lt Cn" pitchFamily="34" charset="0"/>
              </a:rPr>
              <a:t>Infraestrutura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556141" y="1918081"/>
            <a:ext cx="444141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B43500"/>
                </a:solidFill>
                <a:latin typeface="HelveticaNeueLT Std Lt Cn" pitchFamily="34" charset="0"/>
              </a:rPr>
              <a:t>100% Coordenadores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7467859" y="2892374"/>
            <a:ext cx="444141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/>
              <a:t> </a:t>
            </a:r>
            <a:r>
              <a:rPr lang="pt-BR" dirty="0" smtClean="0"/>
              <a:t>100% Tutores On-line</a:t>
            </a:r>
            <a:endParaRPr lang="pt-BR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6215108" y="3883473"/>
            <a:ext cx="444141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B43500"/>
                </a:solidFill>
                <a:latin typeface="HelveticaNeueLT Std Lt Cn" pitchFamily="34" charset="0"/>
              </a:rPr>
              <a:t> + 15% Alunos</a:t>
            </a:r>
            <a:endParaRPr lang="pt-BR" sz="2800" b="1" dirty="0">
              <a:solidFill>
                <a:srgbClr val="B43500"/>
              </a:solidFill>
              <a:latin typeface="HelveticaNeueLT Std Lt Cn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7301729" y="4913426"/>
            <a:ext cx="444141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B43500"/>
                </a:solidFill>
                <a:latin typeface="HelveticaNeueLT Std Lt Cn" pitchFamily="34" charset="0"/>
              </a:rPr>
              <a:t> + 70% Egressos</a:t>
            </a:r>
            <a:endParaRPr lang="pt-BR" sz="2800" b="1" dirty="0">
              <a:solidFill>
                <a:srgbClr val="B43500"/>
              </a:solidFill>
              <a:latin typeface="HelveticaNeueLT Std Lt C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6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15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9772" y="250136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Desempenho do Tutor </a:t>
            </a:r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On-line 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572700" y="1255558"/>
            <a:ext cx="8154809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dirty="0" smtClean="0">
                <a:latin typeface="HelveticaNeueLT Std Lt Cn" pitchFamily="34" charset="0"/>
              </a:rPr>
              <a:t>Envia </a:t>
            </a:r>
            <a:r>
              <a:rPr lang="pt-BR" sz="2400" b="1" dirty="0">
                <a:latin typeface="HelveticaNeueLT Std Lt Cn" pitchFamily="34" charset="0"/>
              </a:rPr>
              <a:t>retornos na sala virtual, articulando e orientando os processos de </a:t>
            </a:r>
            <a:r>
              <a:rPr lang="pt-BR" sz="2400" b="1" dirty="0" smtClean="0">
                <a:latin typeface="HelveticaNeueLT Std Lt Cn" pitchFamily="34" charset="0"/>
              </a:rPr>
              <a:t>aprendizagem.</a:t>
            </a:r>
            <a:endParaRPr lang="pt-BR" sz="2400" b="1" u="sng" dirty="0">
              <a:latin typeface="HelveticaNeueLT Std Lt Cn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3442062" y="4352710"/>
            <a:ext cx="8611737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dirty="0">
                <a:latin typeface="HelveticaNeueLT Std Lt Cn" pitchFamily="34" charset="0"/>
              </a:rPr>
              <a:t>Os conteúdos disponibilizados </a:t>
            </a:r>
            <a:r>
              <a:rPr lang="pt-BR" sz="2400" b="1" dirty="0" smtClean="0">
                <a:latin typeface="HelveticaNeueLT Std Lt Cn" pitchFamily="34" charset="0"/>
              </a:rPr>
              <a:t>e </a:t>
            </a:r>
            <a:r>
              <a:rPr lang="pt-BR" sz="2400" b="1" dirty="0">
                <a:latin typeface="HelveticaNeueLT Std Lt Cn" pitchFamily="34" charset="0"/>
              </a:rPr>
              <a:t>a forma de organização </a:t>
            </a:r>
            <a:r>
              <a:rPr lang="pt-BR" sz="2400" b="1" dirty="0" smtClean="0">
                <a:latin typeface="HelveticaNeueLT Std Lt Cn" pitchFamily="34" charset="0"/>
              </a:rPr>
              <a:t>contribuem </a:t>
            </a:r>
            <a:r>
              <a:rPr lang="pt-BR" sz="2400" b="1" dirty="0">
                <a:latin typeface="HelveticaNeueLT Std Lt Cn" pitchFamily="34" charset="0"/>
              </a:rPr>
              <a:t>para o </a:t>
            </a:r>
            <a:r>
              <a:rPr lang="pt-BR" sz="2400" b="1" dirty="0" smtClean="0">
                <a:latin typeface="HelveticaNeueLT Std Lt Cn" pitchFamily="34" charset="0"/>
              </a:rPr>
              <a:t>processo </a:t>
            </a:r>
            <a:r>
              <a:rPr lang="pt-BR" sz="2400" b="1" dirty="0">
                <a:latin typeface="HelveticaNeueLT Std Lt Cn" pitchFamily="34" charset="0"/>
              </a:rPr>
              <a:t>de ensino e </a:t>
            </a:r>
            <a:r>
              <a:rPr lang="pt-BR" sz="2400" b="1" dirty="0" smtClean="0">
                <a:latin typeface="HelveticaNeueLT Std Lt Cn" pitchFamily="34" charset="0"/>
              </a:rPr>
              <a:t>aprendizagem.</a:t>
            </a:r>
            <a:endParaRPr lang="pt-BR" sz="2400" b="1" u="sng" dirty="0">
              <a:latin typeface="HelveticaNeueLT Std Lt Cn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89398" y="3017708"/>
            <a:ext cx="7679382" cy="5778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latin typeface="HelveticaNeueLT Std Lt Cn" pitchFamily="34" charset="0"/>
              </a:rPr>
              <a:t>Utiliza linguagem clara e objetiva</a:t>
            </a:r>
            <a:endParaRPr lang="pt-BR" sz="2400" b="1" u="sng" dirty="0">
              <a:latin typeface="HelveticaNeueLT Std Lt Cn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0" y="1277021"/>
            <a:ext cx="320009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/>
              <a:t> </a:t>
            </a:r>
            <a:r>
              <a:rPr lang="pt-BR" dirty="0" smtClean="0"/>
              <a:t>2021: 95,52</a:t>
            </a:r>
            <a:r>
              <a:rPr lang="pt-BR" dirty="0" smtClean="0"/>
              <a:t>%</a:t>
            </a:r>
            <a:endParaRPr lang="pt-BR" sz="24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132438" y="3060858"/>
            <a:ext cx="2802625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2021: 95,05</a:t>
            </a:r>
            <a:r>
              <a:rPr lang="pt-BR" dirty="0" smtClean="0"/>
              <a:t>%</a:t>
            </a:r>
            <a:endParaRPr lang="pt-BR" sz="24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143612" y="4352710"/>
            <a:ext cx="3154839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2021: 85,92</a:t>
            </a:r>
            <a:r>
              <a:rPr lang="pt-BR" dirty="0" smtClean="0"/>
              <a:t>%</a:t>
            </a:r>
            <a:endParaRPr lang="pt-BR" sz="24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6533751" y="5910188"/>
            <a:ext cx="251843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Descritiva...</a:t>
            </a:r>
            <a:endParaRPr lang="pt-BR" sz="24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8831847" y="6282393"/>
            <a:ext cx="251843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Por Curso...</a:t>
            </a:r>
            <a:endParaRPr lang="pt-BR" sz="24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372610" y="1863997"/>
            <a:ext cx="320009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/>
              <a:t> </a:t>
            </a:r>
            <a:r>
              <a:rPr lang="pt-BR" dirty="0" smtClean="0"/>
              <a:t>2022: 93,21%</a:t>
            </a:r>
            <a:endParaRPr lang="pt-BR" sz="24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8058178" y="3060858"/>
            <a:ext cx="2802625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2022: 92,02%</a:t>
            </a:r>
            <a:endParaRPr lang="pt-BR" sz="2400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372610" y="4935580"/>
            <a:ext cx="3154839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2022: 86,14%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55972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15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084" y="249407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Desempenho do Coordenador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108084" y="3130003"/>
            <a:ext cx="11449808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Auxilia na resolução de problemas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08084" y="1327090"/>
            <a:ext cx="9900275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Articula informações com professores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2845" y="4634627"/>
            <a:ext cx="9858233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Articula informações por meio do “Converse com Coordenador”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 rot="21368206">
            <a:off x="6240267" y="3072205"/>
            <a:ext cx="3385196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/>
              <a:t> </a:t>
            </a:r>
            <a:r>
              <a:rPr lang="pt-BR" dirty="0" smtClean="0"/>
              <a:t>57,86% </a:t>
            </a:r>
            <a:r>
              <a:rPr lang="pt-BR" sz="2000" dirty="0" smtClean="0"/>
              <a:t>Sempre</a:t>
            </a:r>
            <a:r>
              <a:rPr lang="pt-BR" dirty="0" smtClean="0"/>
              <a:t> </a:t>
            </a:r>
          </a:p>
          <a:p>
            <a:pPr algn="ctr"/>
            <a:r>
              <a:rPr lang="pt-BR" dirty="0" smtClean="0"/>
              <a:t>25,71%</a:t>
            </a:r>
            <a:r>
              <a:rPr lang="pt-BR" sz="2400" dirty="0" smtClean="0"/>
              <a:t> </a:t>
            </a:r>
            <a:r>
              <a:rPr lang="pt-BR" sz="2000" dirty="0" smtClean="0"/>
              <a:t>Não precisou</a:t>
            </a:r>
            <a:endParaRPr lang="pt-BR" sz="24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6864824" y="1526774"/>
            <a:ext cx="2381308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97,94%</a:t>
            </a:r>
            <a:endParaRPr lang="pt-BR" sz="2400" dirty="0"/>
          </a:p>
        </p:txBody>
      </p:sp>
      <p:sp>
        <p:nvSpPr>
          <p:cNvPr id="14" name="CaixaDeTexto 13"/>
          <p:cNvSpPr txBox="1"/>
          <p:nvPr/>
        </p:nvSpPr>
        <p:spPr>
          <a:xfrm rot="21211426">
            <a:off x="7648678" y="5278715"/>
            <a:ext cx="3641681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/>
              <a:t> </a:t>
            </a:r>
            <a:r>
              <a:rPr lang="pt-BR" dirty="0" smtClean="0"/>
              <a:t>50,71% </a:t>
            </a:r>
            <a:r>
              <a:rPr lang="pt-BR" sz="1800" dirty="0"/>
              <a:t>Sempre</a:t>
            </a:r>
            <a:r>
              <a:rPr lang="pt-BR" sz="2400" dirty="0"/>
              <a:t> </a:t>
            </a:r>
            <a:r>
              <a:rPr lang="pt-BR" sz="1800" dirty="0"/>
              <a:t>e </a:t>
            </a:r>
            <a:r>
              <a:rPr lang="pt-BR" dirty="0" smtClean="0"/>
              <a:t>19,29% </a:t>
            </a:r>
            <a:r>
              <a:rPr lang="pt-BR" sz="1800" dirty="0"/>
              <a:t>Não sei responder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40722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012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3670" y="155622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Infraestrutura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96179" y="1055399"/>
            <a:ext cx="10758379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latin typeface="HelveticaNeueLT Std Lt Cn" pitchFamily="34" charset="0"/>
              </a:rPr>
              <a:t>Sala </a:t>
            </a:r>
            <a:r>
              <a:rPr lang="pt-BR" sz="2400" b="1" dirty="0">
                <a:latin typeface="HelveticaNeueLT Std Lt Cn" pitchFamily="34" charset="0"/>
              </a:rPr>
              <a:t>virtual disponível é de fácil </a:t>
            </a:r>
            <a:r>
              <a:rPr lang="pt-BR" sz="2400" b="1" dirty="0" smtClean="0">
                <a:latin typeface="HelveticaNeueLT Std Lt Cn" pitchFamily="34" charset="0"/>
              </a:rPr>
              <a:t>navegação</a:t>
            </a:r>
          </a:p>
          <a:p>
            <a:pPr algn="just">
              <a:lnSpc>
                <a:spcPct val="150000"/>
              </a:lnSpc>
            </a:pPr>
            <a:endParaRPr lang="pt-BR" sz="2400" b="1" u="sng" dirty="0">
              <a:latin typeface="HelveticaNeueLT Std Lt Cn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5169" y="1929531"/>
            <a:ext cx="11938288" cy="526297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pt-BR" sz="1600" b="1" dirty="0" smtClean="0">
              <a:latin typeface="HelveticaNeueLT Std Lt Cn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600" b="1" dirty="0" smtClean="0">
                <a:latin typeface="HelveticaNeueLT Std Lt Cn" pitchFamily="34" charset="0"/>
              </a:rPr>
              <a:t>Atendimento </a:t>
            </a:r>
            <a:r>
              <a:rPr lang="pt-BR" sz="2600" b="1" dirty="0" smtClean="0">
                <a:latin typeface="HelveticaNeueLT Std Lt Cn" pitchFamily="34" charset="0"/>
              </a:rPr>
              <a:t>dos Setores</a:t>
            </a:r>
            <a:r>
              <a:rPr lang="pt-BR" sz="2600" b="1" dirty="0" smtClean="0">
                <a:latin typeface="HelveticaNeueLT Std Lt Cn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endParaRPr lang="pt-BR" sz="2000" b="1" dirty="0" smtClean="0">
              <a:latin typeface="HelveticaNeueLT Std Lt Cn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600" b="1" dirty="0" smtClean="0">
                <a:latin typeface="HelveticaNeueLT Std Lt Cn" pitchFamily="34" charset="0"/>
              </a:rPr>
              <a:t>Central de Atendimento</a:t>
            </a:r>
          </a:p>
          <a:p>
            <a:pPr>
              <a:lnSpc>
                <a:spcPct val="150000"/>
              </a:lnSpc>
            </a:pPr>
            <a:r>
              <a:rPr lang="pt-BR" sz="2600" b="1" dirty="0" smtClean="0">
                <a:latin typeface="HelveticaNeueLT Std Lt Cn" pitchFamily="34" charset="0"/>
              </a:rPr>
              <a:t>Bolsa </a:t>
            </a:r>
          </a:p>
          <a:p>
            <a:pPr>
              <a:lnSpc>
                <a:spcPct val="150000"/>
              </a:lnSpc>
            </a:pPr>
            <a:r>
              <a:rPr lang="pt-BR" sz="2600" b="1" dirty="0" smtClean="0">
                <a:latin typeface="HelveticaNeueLT Std Lt Cn" pitchFamily="34" charset="0"/>
              </a:rPr>
              <a:t>SOU</a:t>
            </a:r>
          </a:p>
          <a:p>
            <a:pPr>
              <a:lnSpc>
                <a:spcPct val="150000"/>
              </a:lnSpc>
            </a:pPr>
            <a:r>
              <a:rPr lang="pt-BR" sz="2600" b="1" dirty="0" smtClean="0">
                <a:latin typeface="HelveticaNeueLT Std Lt Cn" pitchFamily="34" charset="0"/>
              </a:rPr>
              <a:t>Biblioteca</a:t>
            </a:r>
          </a:p>
          <a:p>
            <a:pPr>
              <a:lnSpc>
                <a:spcPct val="150000"/>
              </a:lnSpc>
            </a:pPr>
            <a:r>
              <a:rPr lang="pt-BR" sz="2600" b="1" dirty="0" smtClean="0">
                <a:latin typeface="HelveticaNeueLT Std Lt Cn" pitchFamily="34" charset="0"/>
              </a:rPr>
              <a:t>Carreiras </a:t>
            </a:r>
            <a:r>
              <a:rPr lang="pt-BR" sz="2600" b="1" dirty="0">
                <a:latin typeface="HelveticaNeueLT Std Lt Cn" pitchFamily="34" charset="0"/>
              </a:rPr>
              <a:t>e </a:t>
            </a:r>
            <a:r>
              <a:rPr lang="pt-BR" sz="2600" b="1" dirty="0" smtClean="0">
                <a:latin typeface="HelveticaNeueLT Std Lt Cn" pitchFamily="34" charset="0"/>
              </a:rPr>
              <a:t>Estágio</a:t>
            </a:r>
          </a:p>
          <a:p>
            <a:pPr>
              <a:lnSpc>
                <a:spcPct val="150000"/>
              </a:lnSpc>
            </a:pPr>
            <a:r>
              <a:rPr lang="pt-BR" sz="2600" b="1" dirty="0" smtClean="0">
                <a:latin typeface="HelveticaNeueLT Std Lt Cn" pitchFamily="34" charset="0"/>
              </a:rPr>
              <a:t>Serviços do Polo</a:t>
            </a:r>
            <a:endParaRPr lang="pt-BR" sz="2600" b="1" dirty="0">
              <a:latin typeface="HelveticaNeueLT Std Lt Cn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6582842" y="911462"/>
            <a:ext cx="1512106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/>
              <a:t> </a:t>
            </a:r>
            <a:r>
              <a:rPr lang="pt-BR" sz="2400" dirty="0" smtClean="0"/>
              <a:t>2021</a:t>
            </a:r>
          </a:p>
          <a:p>
            <a:pPr algn="ctr"/>
            <a:r>
              <a:rPr lang="pt-BR" dirty="0" smtClean="0"/>
              <a:t>81,42%</a:t>
            </a:r>
            <a:endParaRPr lang="pt-BR" sz="24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4770656" y="5290216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/>
              <a:t> </a:t>
            </a:r>
            <a:r>
              <a:rPr lang="pt-BR" sz="2400" dirty="0" smtClean="0"/>
              <a:t>32,86%</a:t>
            </a:r>
            <a:endParaRPr lang="pt-BR" sz="20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7831256" y="2460701"/>
            <a:ext cx="340656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Não estou utilizando</a:t>
            </a:r>
            <a:endParaRPr lang="pt-BR" sz="20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4689836" y="2468008"/>
            <a:ext cx="286837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Excelente/Bom</a:t>
            </a:r>
            <a:endParaRPr lang="pt-BR" sz="20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8248626" y="5309780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65,72%</a:t>
            </a:r>
            <a:endParaRPr lang="pt-BR" sz="20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4770656" y="3490038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67,85%</a:t>
            </a:r>
            <a:endParaRPr lang="pt-BR" sz="20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8248623" y="3476957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12,14%</a:t>
            </a:r>
            <a:endParaRPr lang="pt-BR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4770656" y="4090650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/>
              <a:t> </a:t>
            </a:r>
            <a:r>
              <a:rPr lang="pt-BR" sz="2400" dirty="0" smtClean="0"/>
              <a:t>36,43%</a:t>
            </a:r>
            <a:endParaRPr lang="pt-BR" sz="20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8248624" y="4082911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51,43%</a:t>
            </a:r>
            <a:endParaRPr lang="pt-BR" sz="20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4770656" y="4684614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/>
              <a:t> </a:t>
            </a:r>
            <a:r>
              <a:rPr lang="pt-BR" sz="2400" dirty="0" smtClean="0"/>
              <a:t>8,57%</a:t>
            </a:r>
            <a:endParaRPr lang="pt-BR" sz="2000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8248625" y="4713681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87,15%</a:t>
            </a:r>
            <a:endParaRPr lang="pt-BR" sz="20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4770656" y="5893814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55,00%</a:t>
            </a:r>
            <a:endParaRPr lang="pt-BR" sz="2000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8248625" y="5891806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35,71%</a:t>
            </a:r>
            <a:endParaRPr lang="pt-BR" sz="20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4770657" y="6506031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48,57%</a:t>
            </a:r>
            <a:endParaRPr lang="pt-BR" sz="2000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8248626" y="6503825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33,57%</a:t>
            </a:r>
            <a:endParaRPr lang="pt-BR" sz="2000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4770656" y="2992660"/>
            <a:ext cx="135336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2021</a:t>
            </a:r>
            <a:endParaRPr lang="pt-BR" sz="2000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6015026" y="2996521"/>
            <a:ext cx="135336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2022</a:t>
            </a:r>
            <a:endParaRPr lang="pt-BR" sz="2000" dirty="0"/>
          </a:p>
        </p:txBody>
      </p:sp>
      <p:sp>
        <p:nvSpPr>
          <p:cNvPr id="38" name="CaixaDeTexto 37"/>
          <p:cNvSpPr txBox="1"/>
          <p:nvPr/>
        </p:nvSpPr>
        <p:spPr>
          <a:xfrm>
            <a:off x="8444473" y="986434"/>
            <a:ext cx="1512106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/>
              <a:t> </a:t>
            </a:r>
            <a:r>
              <a:rPr lang="pt-BR" sz="2400" dirty="0" smtClean="0"/>
              <a:t>2022</a:t>
            </a:r>
          </a:p>
          <a:p>
            <a:pPr algn="ctr"/>
            <a:r>
              <a:rPr lang="pt-BR" dirty="0" smtClean="0"/>
              <a:t>89,08%</a:t>
            </a:r>
            <a:endParaRPr lang="pt-BR" sz="2400" dirty="0"/>
          </a:p>
        </p:txBody>
      </p:sp>
      <p:sp>
        <p:nvSpPr>
          <p:cNvPr id="39" name="CaixaDeTexto 38"/>
          <p:cNvSpPr txBox="1"/>
          <p:nvPr/>
        </p:nvSpPr>
        <p:spPr>
          <a:xfrm>
            <a:off x="6285665" y="5290216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/>
              <a:t>44,37 %</a:t>
            </a:r>
            <a:endParaRPr lang="pt-BR" sz="2000" dirty="0"/>
          </a:p>
        </p:txBody>
      </p:sp>
      <p:sp>
        <p:nvSpPr>
          <p:cNvPr id="40" name="CaixaDeTexto 39"/>
          <p:cNvSpPr txBox="1"/>
          <p:nvPr/>
        </p:nvSpPr>
        <p:spPr>
          <a:xfrm>
            <a:off x="6285665" y="3490038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80,46%</a:t>
            </a:r>
            <a:endParaRPr lang="pt-BR" sz="2000" dirty="0"/>
          </a:p>
        </p:txBody>
      </p:sp>
      <p:sp>
        <p:nvSpPr>
          <p:cNvPr id="41" name="CaixaDeTexto 40"/>
          <p:cNvSpPr txBox="1"/>
          <p:nvPr/>
        </p:nvSpPr>
        <p:spPr>
          <a:xfrm>
            <a:off x="6285665" y="4090650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39,35%</a:t>
            </a:r>
            <a:endParaRPr lang="pt-BR" sz="2000" dirty="0"/>
          </a:p>
        </p:txBody>
      </p:sp>
      <p:sp>
        <p:nvSpPr>
          <p:cNvPr id="42" name="CaixaDeTexto 41"/>
          <p:cNvSpPr txBox="1"/>
          <p:nvPr/>
        </p:nvSpPr>
        <p:spPr>
          <a:xfrm>
            <a:off x="6285665" y="4684614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10,78%</a:t>
            </a:r>
            <a:endParaRPr lang="pt-BR" sz="2000" dirty="0"/>
          </a:p>
        </p:txBody>
      </p:sp>
      <p:sp>
        <p:nvSpPr>
          <p:cNvPr id="43" name="CaixaDeTexto 42"/>
          <p:cNvSpPr txBox="1"/>
          <p:nvPr/>
        </p:nvSpPr>
        <p:spPr>
          <a:xfrm>
            <a:off x="6285665" y="5893814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34,68%</a:t>
            </a:r>
            <a:endParaRPr lang="pt-BR" sz="2000" dirty="0"/>
          </a:p>
        </p:txBody>
      </p:sp>
      <p:sp>
        <p:nvSpPr>
          <p:cNvPr id="44" name="CaixaDeTexto 43"/>
          <p:cNvSpPr txBox="1"/>
          <p:nvPr/>
        </p:nvSpPr>
        <p:spPr>
          <a:xfrm>
            <a:off x="6285666" y="6506031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69,26%</a:t>
            </a:r>
            <a:endParaRPr lang="pt-BR" sz="2000" dirty="0"/>
          </a:p>
        </p:txBody>
      </p:sp>
      <p:sp>
        <p:nvSpPr>
          <p:cNvPr id="59" name="CaixaDeTexto 58"/>
          <p:cNvSpPr txBox="1"/>
          <p:nvPr/>
        </p:nvSpPr>
        <p:spPr>
          <a:xfrm>
            <a:off x="9763635" y="5279946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/>
              <a:t>51,00 %</a:t>
            </a:r>
            <a:endParaRPr lang="pt-BR" sz="2000" dirty="0"/>
          </a:p>
        </p:txBody>
      </p:sp>
      <p:sp>
        <p:nvSpPr>
          <p:cNvPr id="60" name="CaixaDeTexto 59"/>
          <p:cNvSpPr txBox="1"/>
          <p:nvPr/>
        </p:nvSpPr>
        <p:spPr>
          <a:xfrm>
            <a:off x="9763632" y="3447123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4,72%</a:t>
            </a:r>
            <a:endParaRPr lang="pt-BR" sz="2000" dirty="0"/>
          </a:p>
        </p:txBody>
      </p:sp>
      <p:sp>
        <p:nvSpPr>
          <p:cNvPr id="61" name="CaixaDeTexto 60"/>
          <p:cNvSpPr txBox="1"/>
          <p:nvPr/>
        </p:nvSpPr>
        <p:spPr>
          <a:xfrm>
            <a:off x="9763633" y="4053077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47,51%</a:t>
            </a:r>
            <a:endParaRPr lang="pt-BR" sz="2000" dirty="0"/>
          </a:p>
        </p:txBody>
      </p:sp>
      <p:sp>
        <p:nvSpPr>
          <p:cNvPr id="62" name="CaixaDeTexto 61"/>
          <p:cNvSpPr txBox="1"/>
          <p:nvPr/>
        </p:nvSpPr>
        <p:spPr>
          <a:xfrm>
            <a:off x="9763634" y="4683847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88,80%</a:t>
            </a:r>
            <a:endParaRPr lang="pt-BR" sz="2000" dirty="0"/>
          </a:p>
        </p:txBody>
      </p:sp>
      <p:sp>
        <p:nvSpPr>
          <p:cNvPr id="63" name="CaixaDeTexto 62"/>
          <p:cNvSpPr txBox="1"/>
          <p:nvPr/>
        </p:nvSpPr>
        <p:spPr>
          <a:xfrm>
            <a:off x="9763634" y="5861972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30,46</a:t>
            </a:r>
            <a:r>
              <a:rPr lang="pt-BR" sz="2400" dirty="0" smtClean="0"/>
              <a:t>%</a:t>
            </a:r>
            <a:endParaRPr lang="pt-BR" sz="2000" dirty="0"/>
          </a:p>
        </p:txBody>
      </p:sp>
      <p:sp>
        <p:nvSpPr>
          <p:cNvPr id="64" name="CaixaDeTexto 63"/>
          <p:cNvSpPr txBox="1"/>
          <p:nvPr/>
        </p:nvSpPr>
        <p:spPr>
          <a:xfrm>
            <a:off x="9763635" y="6473991"/>
            <a:ext cx="13533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16,17%</a:t>
            </a:r>
            <a:endParaRPr lang="pt-BR" sz="2000" dirty="0"/>
          </a:p>
        </p:txBody>
      </p:sp>
      <p:sp>
        <p:nvSpPr>
          <p:cNvPr id="65" name="CaixaDeTexto 64"/>
          <p:cNvSpPr txBox="1"/>
          <p:nvPr/>
        </p:nvSpPr>
        <p:spPr>
          <a:xfrm>
            <a:off x="8215245" y="2978388"/>
            <a:ext cx="135336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2021</a:t>
            </a:r>
            <a:endParaRPr lang="pt-BR" sz="2000" dirty="0"/>
          </a:p>
        </p:txBody>
      </p:sp>
      <p:sp>
        <p:nvSpPr>
          <p:cNvPr id="66" name="CaixaDeTexto 65"/>
          <p:cNvSpPr txBox="1"/>
          <p:nvPr/>
        </p:nvSpPr>
        <p:spPr>
          <a:xfrm>
            <a:off x="9459615" y="2982249"/>
            <a:ext cx="135336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2022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62891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Y:\CATOLICA SC\JOBS 2019\CA 0022-19 PAPELARIA\ALTERACAO 03\AF_TEMPLATE PPT_1080x1024px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-277505" y="126304"/>
            <a:ext cx="9144000" cy="98251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580"/>
              </a:spcBef>
              <a:spcAft>
                <a:spcPts val="580"/>
              </a:spcAft>
            </a:pPr>
            <a:r>
              <a:rPr 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B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omissão </a:t>
            </a:r>
            <a:r>
              <a:rPr 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rópria de </a:t>
            </a:r>
            <a:r>
              <a:rPr 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valiação </a:t>
            </a:r>
          </a:p>
        </p:txBody>
      </p:sp>
      <p:sp>
        <p:nvSpPr>
          <p:cNvPr id="6" name="Retângulo 5"/>
          <p:cNvSpPr/>
          <p:nvPr/>
        </p:nvSpPr>
        <p:spPr>
          <a:xfrm>
            <a:off x="4053702" y="1936694"/>
            <a:ext cx="7377368" cy="40934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Biblioteca Virtual;</a:t>
            </a: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endParaRPr lang="pt-BR" sz="2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Portal de Periódicos;</a:t>
            </a:r>
          </a:p>
          <a:p>
            <a:pPr algn="just">
              <a:buClr>
                <a:schemeClr val="bg1"/>
              </a:buClr>
            </a:pPr>
            <a:endParaRPr lang="pt-B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1"/>
                </a:solidFill>
                <a:latin typeface="Arial" panose="020B0604020202020204" pitchFamily="34" charset="0"/>
              </a:rPr>
              <a:t>Central de </a:t>
            </a:r>
            <a:r>
              <a:rPr lang="pt-BR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Carreiras;</a:t>
            </a: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endParaRPr lang="pt-BR" sz="2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+ Vídeos;</a:t>
            </a: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endParaRPr lang="pt-BR" sz="2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2ª Chance</a:t>
            </a:r>
            <a:endParaRPr lang="pt-BR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 rot="21335771">
            <a:off x="593220" y="2826206"/>
            <a:ext cx="2634100" cy="186578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VOCÊ INDICOU, A CATÓLICA INOVOU!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92150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Y:\CATOLICA SC\JOBS 2019\CA 0022-19 PAPELARIA\ALTERACAO 03\AF_TEMPLATE PPT_1080x1024px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50130" y="983803"/>
            <a:ext cx="7008779" cy="1470025"/>
          </a:xfrm>
        </p:spPr>
        <p:txBody>
          <a:bodyPr>
            <a:normAutofit fontScale="90000"/>
          </a:bodyPr>
          <a:lstStyle/>
          <a:p>
            <a:pPr algn="l"/>
            <a:r>
              <a:rPr lang="pt-BR" sz="5333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pt-BR" sz="5333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pt-BR" sz="5333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Avaliação </a:t>
            </a:r>
            <a:r>
              <a:rPr lang="pt-BR" sz="5333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Institucional</a:t>
            </a:r>
            <a:endParaRPr lang="pt-BR" sz="5333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2550340" y="2259864"/>
            <a:ext cx="5221543" cy="14700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pt-BR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pt-BR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Jaraguá do Sul</a:t>
            </a:r>
            <a:endParaRPr lang="pt-BR" sz="4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41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58927" cy="683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6994" y="103886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Pesquisas realizadas em </a:t>
            </a:r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2021 e 2022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446838" y="4182000"/>
            <a:ext cx="3362665" cy="646331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HelveticaNeueLT Std Lt Cn" pitchFamily="34" charset="0"/>
              </a:rPr>
              <a:t>Ingressante</a:t>
            </a:r>
            <a:endParaRPr lang="pt-BR" sz="2400" b="1" dirty="0">
              <a:solidFill>
                <a:schemeClr val="bg1"/>
              </a:solidFill>
              <a:latin typeface="HelveticaNeueLT Std Lt Cn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46838" y="5113480"/>
            <a:ext cx="2743684" cy="646331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HelveticaNeueLT Std Lt Cn" pitchFamily="34" charset="0"/>
              </a:rPr>
              <a:t>Egresso</a:t>
            </a:r>
            <a:endParaRPr lang="pt-BR" sz="2400" b="1" dirty="0">
              <a:solidFill>
                <a:schemeClr val="bg1"/>
              </a:solidFill>
              <a:latin typeface="HelveticaNeueLT Std Lt Cn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48518" y="1546670"/>
            <a:ext cx="5318073" cy="577850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HelveticaNeueLT Std Lt Cn" pitchFamily="34" charset="0"/>
              </a:rPr>
              <a:t>Desempenho do Professor</a:t>
            </a:r>
            <a:endParaRPr lang="pt-BR" sz="2400" b="1" dirty="0">
              <a:solidFill>
                <a:schemeClr val="bg1"/>
              </a:solidFill>
              <a:latin typeface="HelveticaNeueLT Std Lt Cn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448518" y="2430861"/>
            <a:ext cx="4660427" cy="577850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chemeClr val="bg1"/>
                </a:solidFill>
                <a:latin typeface="HelveticaNeueLT Std Lt Cn" pitchFamily="34" charset="0"/>
              </a:rPr>
              <a:t>Coordenador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446838" y="3315052"/>
            <a:ext cx="3999246" cy="577850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chemeClr val="bg1"/>
                </a:solidFill>
                <a:latin typeface="HelveticaNeueLT Std Lt Cn" pitchFamily="34" charset="0"/>
              </a:rPr>
              <a:t>Infraestrutura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556141" y="1918081"/>
            <a:ext cx="444141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B43500"/>
                </a:solidFill>
                <a:latin typeface="HelveticaNeueLT Std Lt Cn" pitchFamily="34" charset="0"/>
              </a:rPr>
              <a:t>100% Coordenadores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7467859" y="2892374"/>
            <a:ext cx="444141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/>
              <a:t> + </a:t>
            </a:r>
            <a:r>
              <a:rPr lang="pt-BR" dirty="0" smtClean="0"/>
              <a:t>98% </a:t>
            </a:r>
            <a:r>
              <a:rPr lang="pt-BR" dirty="0"/>
              <a:t>Professores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6215108" y="3883473"/>
            <a:ext cx="444141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B43500"/>
                </a:solidFill>
                <a:latin typeface="HelveticaNeueLT Std Lt Cn" pitchFamily="34" charset="0"/>
              </a:rPr>
              <a:t> + </a:t>
            </a:r>
            <a:r>
              <a:rPr lang="pt-BR" sz="2800" b="1" dirty="0" smtClean="0">
                <a:solidFill>
                  <a:srgbClr val="B43500"/>
                </a:solidFill>
                <a:latin typeface="HelveticaNeueLT Std Lt Cn" pitchFamily="34" charset="0"/>
              </a:rPr>
              <a:t>50% </a:t>
            </a:r>
            <a:r>
              <a:rPr lang="pt-BR" sz="2800" b="1" dirty="0" smtClean="0">
                <a:solidFill>
                  <a:srgbClr val="B43500"/>
                </a:solidFill>
                <a:latin typeface="HelveticaNeueLT Std Lt Cn" pitchFamily="34" charset="0"/>
              </a:rPr>
              <a:t>Alunos</a:t>
            </a:r>
            <a:endParaRPr lang="pt-BR" sz="2800" b="1" dirty="0">
              <a:solidFill>
                <a:srgbClr val="B43500"/>
              </a:solidFill>
              <a:latin typeface="HelveticaNeueLT Std Lt Cn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7301729" y="4913426"/>
            <a:ext cx="444141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B43500"/>
                </a:solidFill>
                <a:latin typeface="HelveticaNeueLT Std Lt Cn" pitchFamily="34" charset="0"/>
              </a:rPr>
              <a:t> + 70% Egressos</a:t>
            </a:r>
            <a:endParaRPr lang="pt-BR" sz="2800" b="1" dirty="0">
              <a:solidFill>
                <a:srgbClr val="B43500"/>
              </a:solidFill>
              <a:latin typeface="HelveticaNeueLT Std Lt C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58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15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9772" y="250136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Desempenho do Professor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290593" y="1292639"/>
            <a:ext cx="7408521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Valoriza o conhecimento dos estudantes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3418765" y="3979194"/>
            <a:ext cx="8611737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Utiliza tecnologias da informação e comunicação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5252" y="2707260"/>
            <a:ext cx="7679382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Utiliza linguagem clara e objetiva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0" y="5471613"/>
            <a:ext cx="9380765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Utiliza metodologia de ensino favorece aprendizagem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0" y="1229735"/>
            <a:ext cx="320009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/>
              <a:t> </a:t>
            </a:r>
            <a:r>
              <a:rPr lang="pt-BR" dirty="0" smtClean="0"/>
              <a:t>2021: 92,32</a:t>
            </a:r>
            <a:r>
              <a:rPr lang="pt-BR" dirty="0" smtClean="0"/>
              <a:t>%</a:t>
            </a:r>
            <a:endParaRPr lang="pt-BR" sz="24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890792" y="2568832"/>
            <a:ext cx="2802625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2021: 89,93</a:t>
            </a:r>
            <a:r>
              <a:rPr lang="pt-BR" dirty="0" smtClean="0"/>
              <a:t>%</a:t>
            </a:r>
            <a:endParaRPr lang="pt-BR" sz="24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45252" y="3815499"/>
            <a:ext cx="3154839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2021: 89,52</a:t>
            </a:r>
            <a:r>
              <a:rPr lang="pt-BR" dirty="0" smtClean="0"/>
              <a:t>%</a:t>
            </a:r>
            <a:endParaRPr lang="pt-BR" sz="24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9271337" y="5331783"/>
            <a:ext cx="262520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2021: 85,39</a:t>
            </a:r>
            <a:r>
              <a:rPr lang="pt-BR" dirty="0" smtClean="0"/>
              <a:t>%</a:t>
            </a:r>
            <a:endParaRPr lang="pt-BR" sz="24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229772" y="1811019"/>
            <a:ext cx="320009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/>
              <a:t> </a:t>
            </a:r>
            <a:r>
              <a:rPr lang="pt-BR" dirty="0" smtClean="0"/>
              <a:t>2022: 92,62%</a:t>
            </a:r>
            <a:endParaRPr lang="pt-BR" sz="2400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6249559" y="3151481"/>
            <a:ext cx="2802625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2022: 88,39%</a:t>
            </a:r>
            <a:endParaRPr lang="pt-BR" sz="24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229773" y="4411762"/>
            <a:ext cx="3154839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2021: 87,45%</a:t>
            </a:r>
            <a:endParaRPr lang="pt-BR" sz="24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9496589" y="5997172"/>
            <a:ext cx="262520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2022: 85,89</a:t>
            </a:r>
            <a:r>
              <a:rPr lang="pt-BR" dirty="0" smtClean="0"/>
              <a:t>%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66522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15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9772" y="250136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Desempenho do Coordenador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108084" y="3130003"/>
            <a:ext cx="11449808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Auxilia na resolução de problemas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08084" y="1327090"/>
            <a:ext cx="9900275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Articula informações com professores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2845" y="4634627"/>
            <a:ext cx="9858233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Articula informações com representantes de turma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 rot="21368206">
            <a:off x="6240267" y="3072205"/>
            <a:ext cx="3385196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/>
              <a:t> </a:t>
            </a:r>
            <a:r>
              <a:rPr lang="pt-BR" dirty="0" smtClean="0"/>
              <a:t>71,26% </a:t>
            </a:r>
            <a:r>
              <a:rPr lang="pt-BR" sz="2000" dirty="0" smtClean="0"/>
              <a:t>Sempre</a:t>
            </a:r>
            <a:r>
              <a:rPr lang="pt-BR" dirty="0" smtClean="0"/>
              <a:t> </a:t>
            </a:r>
          </a:p>
          <a:p>
            <a:pPr algn="ctr"/>
            <a:r>
              <a:rPr lang="pt-BR" dirty="0" smtClean="0"/>
              <a:t>16,09%</a:t>
            </a:r>
            <a:r>
              <a:rPr lang="pt-BR" sz="2400" dirty="0" smtClean="0"/>
              <a:t> </a:t>
            </a:r>
            <a:r>
              <a:rPr lang="pt-BR" sz="2000" dirty="0" smtClean="0"/>
              <a:t>Não precisou</a:t>
            </a:r>
            <a:endParaRPr lang="pt-BR" sz="24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6864824" y="1526774"/>
            <a:ext cx="2381308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/>
              <a:t> </a:t>
            </a:r>
            <a:r>
              <a:rPr lang="pt-BR" dirty="0" smtClean="0"/>
              <a:t>98,24%</a:t>
            </a:r>
            <a:endParaRPr lang="pt-BR" sz="2400" dirty="0"/>
          </a:p>
        </p:txBody>
      </p:sp>
      <p:sp>
        <p:nvSpPr>
          <p:cNvPr id="14" name="CaixaDeTexto 13"/>
          <p:cNvSpPr txBox="1"/>
          <p:nvPr/>
        </p:nvSpPr>
        <p:spPr>
          <a:xfrm rot="21211426">
            <a:off x="6789880" y="5298938"/>
            <a:ext cx="3325409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/>
              <a:t> </a:t>
            </a:r>
            <a:r>
              <a:rPr lang="pt-BR" dirty="0" smtClean="0"/>
              <a:t>61,54% </a:t>
            </a:r>
            <a:r>
              <a:rPr lang="pt-BR" sz="1800" dirty="0"/>
              <a:t>Sempre</a:t>
            </a:r>
            <a:r>
              <a:rPr lang="pt-BR" sz="2400" dirty="0"/>
              <a:t> </a:t>
            </a:r>
            <a:r>
              <a:rPr lang="pt-BR" sz="1800" dirty="0"/>
              <a:t>e </a:t>
            </a:r>
            <a:r>
              <a:rPr lang="pt-BR" dirty="0" smtClean="0"/>
              <a:t>9,69% </a:t>
            </a:r>
            <a:r>
              <a:rPr lang="pt-BR" sz="1800" dirty="0"/>
              <a:t>Não sei responder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35854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4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9772" y="250136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Infraestrutura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73603" y="1390323"/>
            <a:ext cx="10758379" cy="5778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latin typeface="HelveticaNeueLT Std Lt Cn" pitchFamily="34" charset="0"/>
              </a:rPr>
              <a:t>Ambientes virtuais AVAS contribuem para aprendizagem</a:t>
            </a:r>
            <a:endParaRPr lang="pt-BR" sz="2400" b="1" u="sng" dirty="0">
              <a:latin typeface="HelveticaNeueLT Std Lt Cn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73603" y="2762997"/>
            <a:ext cx="11785887" cy="39703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dirty="0" smtClean="0">
                <a:latin typeface="HelveticaNeueLT Std Lt Cn" pitchFamily="34" charset="0"/>
              </a:rPr>
              <a:t>Atendimento dos Setores</a:t>
            </a:r>
            <a:r>
              <a:rPr lang="pt-BR" sz="2400" b="1" dirty="0" smtClean="0">
                <a:latin typeface="HelveticaNeueLT Std Lt Cn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endParaRPr lang="pt-BR" sz="2400" b="1" dirty="0" smtClean="0">
              <a:latin typeface="HelveticaNeueLT Std Lt Cn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b="1" dirty="0" smtClean="0">
                <a:latin typeface="HelveticaNeueLT Std Lt Cn" pitchFamily="34" charset="0"/>
              </a:rPr>
              <a:t>Central de </a:t>
            </a:r>
            <a:r>
              <a:rPr lang="pt-BR" sz="2400" b="1" dirty="0" smtClean="0">
                <a:latin typeface="HelveticaNeueLT Std Lt Cn" pitchFamily="34" charset="0"/>
              </a:rPr>
              <a:t>Relacionamento</a:t>
            </a:r>
            <a:endParaRPr lang="pt-BR" sz="2400" b="1" dirty="0" smtClean="0">
              <a:latin typeface="HelveticaNeueLT Std Lt Cn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b="1" dirty="0" smtClean="0">
                <a:latin typeface="HelveticaNeueLT Std Lt Cn" pitchFamily="34" charset="0"/>
              </a:rPr>
              <a:t>Bolsa </a:t>
            </a:r>
          </a:p>
          <a:p>
            <a:pPr>
              <a:lnSpc>
                <a:spcPct val="150000"/>
              </a:lnSpc>
            </a:pPr>
            <a:r>
              <a:rPr lang="pt-BR" sz="2400" b="1" dirty="0" smtClean="0">
                <a:latin typeface="HelveticaNeueLT Std Lt Cn" pitchFamily="34" charset="0"/>
              </a:rPr>
              <a:t>SOU</a:t>
            </a:r>
          </a:p>
          <a:p>
            <a:pPr>
              <a:lnSpc>
                <a:spcPct val="150000"/>
              </a:lnSpc>
            </a:pPr>
            <a:r>
              <a:rPr lang="pt-BR" sz="2400" b="1" dirty="0" smtClean="0">
                <a:latin typeface="HelveticaNeueLT Std Lt Cn" pitchFamily="34" charset="0"/>
              </a:rPr>
              <a:t>Biblioteca</a:t>
            </a:r>
          </a:p>
          <a:p>
            <a:pPr>
              <a:lnSpc>
                <a:spcPct val="150000"/>
              </a:lnSpc>
            </a:pPr>
            <a:r>
              <a:rPr lang="pt-BR" sz="2400" b="1" dirty="0" smtClean="0">
                <a:latin typeface="HelveticaNeueLT Std Lt Cn" pitchFamily="34" charset="0"/>
              </a:rPr>
              <a:t>Carreiras </a:t>
            </a:r>
            <a:r>
              <a:rPr lang="pt-BR" sz="2400" b="1" dirty="0">
                <a:latin typeface="HelveticaNeueLT Std Lt Cn" pitchFamily="34" charset="0"/>
              </a:rPr>
              <a:t>e </a:t>
            </a:r>
            <a:r>
              <a:rPr lang="pt-BR" sz="2400" b="1" dirty="0" smtClean="0">
                <a:latin typeface="HelveticaNeueLT Std Lt Cn" pitchFamily="34" charset="0"/>
              </a:rPr>
              <a:t>Estágio</a:t>
            </a:r>
            <a:endParaRPr lang="pt-BR" sz="2400" b="1" u="sng" dirty="0">
              <a:latin typeface="HelveticaNeueLT Std Lt Cn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8510451" y="1451846"/>
            <a:ext cx="151210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79,03%</a:t>
            </a:r>
            <a:endParaRPr lang="pt-BR" sz="24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8108043" y="2926020"/>
            <a:ext cx="3365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Não estou utilizando</a:t>
            </a:r>
            <a:endParaRPr lang="pt-BR" sz="20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4789027" y="2913083"/>
            <a:ext cx="293257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Excelente/Bom</a:t>
            </a:r>
            <a:endParaRPr lang="pt-BR" sz="20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4898387" y="5684676"/>
            <a:ext cx="1391577" cy="47017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/>
              <a:t> </a:t>
            </a:r>
            <a:r>
              <a:rPr lang="pt-BR" sz="2400" dirty="0" smtClean="0"/>
              <a:t>42,81%</a:t>
            </a:r>
            <a:endParaRPr lang="pt-BR" sz="2000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8398966" y="5668125"/>
            <a:ext cx="1391577" cy="47017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50,87%</a:t>
            </a:r>
            <a:endParaRPr lang="pt-BR" sz="2000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4898387" y="4008758"/>
            <a:ext cx="1391577" cy="47017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51,73%</a:t>
            </a:r>
            <a:endParaRPr lang="pt-BR" sz="2000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8398966" y="3992207"/>
            <a:ext cx="1391577" cy="47017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20,40%</a:t>
            </a:r>
            <a:endParaRPr lang="pt-BR" sz="2000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4898387" y="4555681"/>
            <a:ext cx="1391577" cy="47017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/>
              <a:t> </a:t>
            </a:r>
            <a:r>
              <a:rPr lang="pt-BR" sz="2400" dirty="0" smtClean="0"/>
              <a:t>43,39%</a:t>
            </a:r>
            <a:endParaRPr lang="pt-BR" sz="2000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8398966" y="4539130"/>
            <a:ext cx="1391577" cy="47017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45,11%</a:t>
            </a:r>
            <a:endParaRPr lang="pt-BR" sz="2000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4898387" y="5117966"/>
            <a:ext cx="1391577" cy="47017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/>
              <a:t> </a:t>
            </a:r>
            <a:r>
              <a:rPr lang="pt-BR" sz="2400" dirty="0" smtClean="0"/>
              <a:t>9,20%</a:t>
            </a:r>
            <a:endParaRPr lang="pt-BR" sz="20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8398966" y="5101415"/>
            <a:ext cx="1391577" cy="47017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87,35%</a:t>
            </a:r>
            <a:endParaRPr lang="pt-BR" sz="2000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4898387" y="6219092"/>
            <a:ext cx="1391577" cy="47017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77,30%</a:t>
            </a:r>
            <a:endParaRPr lang="pt-BR" sz="2000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8398966" y="6202541"/>
            <a:ext cx="1391577" cy="47017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smtClean="0"/>
              <a:t>12,36%</a:t>
            </a:r>
            <a:endParaRPr lang="pt-BR" sz="20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330020" y="5668125"/>
            <a:ext cx="1391577" cy="47017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73,19%</a:t>
            </a:r>
            <a:endParaRPr lang="pt-BR" sz="2000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6330020" y="3992207"/>
            <a:ext cx="1391577" cy="47017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59,58%</a:t>
            </a:r>
            <a:endParaRPr lang="pt-BR" sz="2000" dirty="0"/>
          </a:p>
        </p:txBody>
      </p:sp>
      <p:sp>
        <p:nvSpPr>
          <p:cNvPr id="32" name="CaixaDeTexto 31"/>
          <p:cNvSpPr txBox="1"/>
          <p:nvPr/>
        </p:nvSpPr>
        <p:spPr>
          <a:xfrm>
            <a:off x="6330020" y="4539130"/>
            <a:ext cx="1391577" cy="47017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41,70%</a:t>
            </a:r>
            <a:endParaRPr lang="pt-BR" sz="2000" dirty="0"/>
          </a:p>
        </p:txBody>
      </p:sp>
      <p:sp>
        <p:nvSpPr>
          <p:cNvPr id="33" name="CaixaDeTexto 32"/>
          <p:cNvSpPr txBox="1"/>
          <p:nvPr/>
        </p:nvSpPr>
        <p:spPr>
          <a:xfrm>
            <a:off x="6330020" y="5101415"/>
            <a:ext cx="1391577" cy="47017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13,41%</a:t>
            </a:r>
            <a:endParaRPr lang="pt-BR" sz="2000" dirty="0"/>
          </a:p>
        </p:txBody>
      </p:sp>
      <p:sp>
        <p:nvSpPr>
          <p:cNvPr id="34" name="CaixaDeTexto 33"/>
          <p:cNvSpPr txBox="1"/>
          <p:nvPr/>
        </p:nvSpPr>
        <p:spPr>
          <a:xfrm>
            <a:off x="6330020" y="6202541"/>
            <a:ext cx="1391577" cy="47017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68,09%</a:t>
            </a:r>
            <a:endParaRPr lang="pt-BR" sz="2000" dirty="0"/>
          </a:p>
        </p:txBody>
      </p:sp>
      <p:sp>
        <p:nvSpPr>
          <p:cNvPr id="35" name="CaixaDeTexto 34"/>
          <p:cNvSpPr txBox="1"/>
          <p:nvPr/>
        </p:nvSpPr>
        <p:spPr>
          <a:xfrm>
            <a:off x="9937718" y="5661854"/>
            <a:ext cx="1391577" cy="47017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19,15%</a:t>
            </a:r>
            <a:endParaRPr lang="pt-BR" sz="2000" dirty="0"/>
          </a:p>
        </p:txBody>
      </p:sp>
      <p:sp>
        <p:nvSpPr>
          <p:cNvPr id="36" name="CaixaDeTexto 35"/>
          <p:cNvSpPr txBox="1"/>
          <p:nvPr/>
        </p:nvSpPr>
        <p:spPr>
          <a:xfrm>
            <a:off x="9937718" y="3985936"/>
            <a:ext cx="1391577" cy="47017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14,68%</a:t>
            </a:r>
            <a:endParaRPr lang="pt-BR" sz="2000" dirty="0"/>
          </a:p>
        </p:txBody>
      </p:sp>
      <p:sp>
        <p:nvSpPr>
          <p:cNvPr id="37" name="CaixaDeTexto 36"/>
          <p:cNvSpPr txBox="1"/>
          <p:nvPr/>
        </p:nvSpPr>
        <p:spPr>
          <a:xfrm>
            <a:off x="9937718" y="4532859"/>
            <a:ext cx="1391577" cy="47017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39,36%</a:t>
            </a:r>
            <a:endParaRPr lang="pt-BR" sz="2000" dirty="0"/>
          </a:p>
        </p:txBody>
      </p:sp>
      <p:sp>
        <p:nvSpPr>
          <p:cNvPr id="38" name="CaixaDeTexto 37"/>
          <p:cNvSpPr txBox="1"/>
          <p:nvPr/>
        </p:nvSpPr>
        <p:spPr>
          <a:xfrm>
            <a:off x="9937718" y="5095144"/>
            <a:ext cx="1391577" cy="47017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81,90%</a:t>
            </a:r>
            <a:endParaRPr lang="pt-BR" sz="2000" dirty="0"/>
          </a:p>
        </p:txBody>
      </p:sp>
      <p:sp>
        <p:nvSpPr>
          <p:cNvPr id="39" name="CaixaDeTexto 38"/>
          <p:cNvSpPr txBox="1"/>
          <p:nvPr/>
        </p:nvSpPr>
        <p:spPr>
          <a:xfrm>
            <a:off x="9937718" y="6196270"/>
            <a:ext cx="1391577" cy="47017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21,70%</a:t>
            </a:r>
            <a:endParaRPr lang="pt-BR" sz="2000" dirty="0"/>
          </a:p>
        </p:txBody>
      </p:sp>
      <p:sp>
        <p:nvSpPr>
          <p:cNvPr id="40" name="CaixaDeTexto 39"/>
          <p:cNvSpPr txBox="1"/>
          <p:nvPr/>
        </p:nvSpPr>
        <p:spPr>
          <a:xfrm>
            <a:off x="4900494" y="3532943"/>
            <a:ext cx="135336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2021</a:t>
            </a:r>
            <a:endParaRPr lang="pt-BR" sz="2000" dirty="0"/>
          </a:p>
        </p:txBody>
      </p:sp>
      <p:sp>
        <p:nvSpPr>
          <p:cNvPr id="41" name="CaixaDeTexto 40"/>
          <p:cNvSpPr txBox="1"/>
          <p:nvPr/>
        </p:nvSpPr>
        <p:spPr>
          <a:xfrm>
            <a:off x="6278602" y="3523467"/>
            <a:ext cx="135336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2022</a:t>
            </a:r>
            <a:endParaRPr lang="pt-BR" sz="2000" dirty="0"/>
          </a:p>
        </p:txBody>
      </p:sp>
      <p:sp>
        <p:nvSpPr>
          <p:cNvPr id="42" name="CaixaDeTexto 41"/>
          <p:cNvSpPr txBox="1"/>
          <p:nvPr/>
        </p:nvSpPr>
        <p:spPr>
          <a:xfrm>
            <a:off x="8463538" y="3503842"/>
            <a:ext cx="135336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2021</a:t>
            </a:r>
            <a:endParaRPr lang="pt-BR" sz="2000" dirty="0"/>
          </a:p>
        </p:txBody>
      </p:sp>
      <p:sp>
        <p:nvSpPr>
          <p:cNvPr id="43" name="CaixaDeTexto 42"/>
          <p:cNvSpPr txBox="1"/>
          <p:nvPr/>
        </p:nvSpPr>
        <p:spPr>
          <a:xfrm>
            <a:off x="9841646" y="3509865"/>
            <a:ext cx="135336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2022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10625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Y:\CATOLICA SC\JOBS 2019\CA 0022-19 PAPELARIA\ALTERACAO 03\AF_TEMPLATE PPT_1080x1024px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-277505" y="126304"/>
            <a:ext cx="9144000" cy="98251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580"/>
              </a:spcBef>
              <a:spcAft>
                <a:spcPts val="580"/>
              </a:spcAft>
            </a:pPr>
            <a:r>
              <a:rPr 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B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omissão </a:t>
            </a:r>
            <a:r>
              <a:rPr 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rópria de </a:t>
            </a:r>
            <a:r>
              <a:rPr 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valiação </a:t>
            </a:r>
          </a:p>
        </p:txBody>
      </p:sp>
      <p:sp>
        <p:nvSpPr>
          <p:cNvPr id="6" name="Retângulo 5"/>
          <p:cNvSpPr/>
          <p:nvPr/>
        </p:nvSpPr>
        <p:spPr>
          <a:xfrm>
            <a:off x="3617301" y="1837305"/>
            <a:ext cx="7377368" cy="39703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Biblioteca Virtual;</a:t>
            </a: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endParaRPr lang="pt-BR" sz="2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Portal de Periódicos;</a:t>
            </a:r>
          </a:p>
          <a:p>
            <a:pPr algn="just">
              <a:buClr>
                <a:schemeClr val="bg1"/>
              </a:buClr>
            </a:pPr>
            <a:endParaRPr lang="pt-B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1"/>
                </a:solidFill>
                <a:latin typeface="Arial" panose="020B0604020202020204" pitchFamily="34" charset="0"/>
              </a:rPr>
              <a:t>Central de </a:t>
            </a:r>
            <a:r>
              <a:rPr lang="pt-BR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Carreiras;</a:t>
            </a: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endParaRPr lang="pt-BR" sz="2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Festa </a:t>
            </a:r>
            <a:r>
              <a:rPr lang="pt-BR" sz="2800" dirty="0">
                <a:solidFill>
                  <a:schemeClr val="bg1"/>
                </a:solidFill>
                <a:latin typeface="Arial" panose="020B0604020202020204" pitchFamily="34" charset="0"/>
              </a:rPr>
              <a:t>dos </a:t>
            </a:r>
            <a:r>
              <a:rPr lang="pt-BR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Calouros;</a:t>
            </a: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endParaRPr lang="pt-BR" sz="2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Sala de estudos</a:t>
            </a:r>
            <a:endParaRPr lang="pt-BR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 rot="21335771">
            <a:off x="584771" y="2678821"/>
            <a:ext cx="2447758" cy="181588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VOCÊ INDICOU, A CATÓLICA INOVOU!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30087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Y:\CATOLICA SC\JOBS 2019\CA 0022-19 PAPELARIA\ALTERACAO 03\AF_TEMPLATE PPT_1080x1024px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50130" y="983803"/>
            <a:ext cx="7008779" cy="1470025"/>
          </a:xfrm>
        </p:spPr>
        <p:txBody>
          <a:bodyPr>
            <a:normAutofit fontScale="90000"/>
          </a:bodyPr>
          <a:lstStyle/>
          <a:p>
            <a:pPr algn="l"/>
            <a:r>
              <a:rPr lang="pt-BR" sz="5333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pt-BR" sz="5333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pt-BR" sz="5333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Avaliação </a:t>
            </a:r>
            <a:r>
              <a:rPr lang="pt-BR" sz="5333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Institucional</a:t>
            </a:r>
            <a:endParaRPr lang="pt-BR" sz="5333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4025554" y="2270767"/>
            <a:ext cx="2735463" cy="14700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pt-BR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pt-BR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Joinville</a:t>
            </a:r>
            <a:endParaRPr lang="pt-BR" sz="4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41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-81887" y="769999"/>
            <a:ext cx="12191999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Bef>
                <a:spcPts val="450"/>
              </a:spcBef>
              <a:spcAft>
                <a:spcPts val="450"/>
              </a:spcAft>
            </a:pPr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Presidente e Representante da comissão interna de avaliação: </a:t>
            </a: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Vanderleia Kons Vogel </a:t>
            </a:r>
            <a:endParaRPr lang="pt-BR" sz="22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  <a:spcBef>
                <a:spcPts val="450"/>
              </a:spcBef>
              <a:spcAft>
                <a:spcPts val="450"/>
              </a:spcAft>
            </a:pPr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Representante da gestão institucional: </a:t>
            </a:r>
            <a:r>
              <a:rPr lang="pt-BR" sz="2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Simone Moreira Soares</a:t>
            </a:r>
            <a:endParaRPr lang="pt-BR" sz="22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  <a:spcBef>
                <a:spcPts val="450"/>
              </a:spcBef>
              <a:spcAft>
                <a:spcPts val="450"/>
              </a:spcAft>
            </a:pPr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Representante do corpo docente: </a:t>
            </a:r>
            <a:r>
              <a:rPr lang="es-E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Luis Eduardo </a:t>
            </a:r>
            <a:r>
              <a:rPr lang="es-E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Maestrelli</a:t>
            </a:r>
            <a:r>
              <a:rPr lang="es-E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E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Bizzo</a:t>
            </a:r>
            <a:endParaRPr lang="es-ES" sz="22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  <a:spcBef>
                <a:spcPts val="450"/>
              </a:spcBef>
              <a:spcAft>
                <a:spcPts val="450"/>
              </a:spcAft>
            </a:pPr>
            <a:r>
              <a:rPr lang="pt-BR" sz="22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Representante </a:t>
            </a:r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 corpo discente: </a:t>
            </a:r>
            <a:r>
              <a:rPr lang="pt-BR" sz="2200" u="sng" dirty="0" err="1">
                <a:latin typeface="Arial" panose="020B0604020202020204" pitchFamily="34" charset="0"/>
                <a:cs typeface="Arial" panose="020B0604020202020204" pitchFamily="34" charset="0"/>
              </a:rPr>
              <a:t>Jamille</a:t>
            </a:r>
            <a:r>
              <a:rPr lang="pt-BR" sz="2200" u="sng" dirty="0">
                <a:latin typeface="Arial" panose="020B0604020202020204" pitchFamily="34" charset="0"/>
                <a:cs typeface="Arial" panose="020B0604020202020204" pitchFamily="34" charset="0"/>
              </a:rPr>
              <a:t> Cristine de Braga </a:t>
            </a:r>
            <a:r>
              <a:rPr lang="pt-BR" sz="2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 </a:t>
            </a:r>
            <a:r>
              <a:rPr lang="pt-BR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Silvia Mara Diesel</a:t>
            </a:r>
            <a:endParaRPr lang="pt-BR" sz="2200" u="sng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  <a:spcBef>
                <a:spcPts val="450"/>
              </a:spcBef>
              <a:spcAft>
                <a:spcPts val="450"/>
              </a:spcAft>
            </a:pPr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Representante do corpo técnico-administrativo: </a:t>
            </a:r>
            <a:r>
              <a:rPr lang="pt-BR" sz="2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Mayara Regina de Souza </a:t>
            </a:r>
          </a:p>
          <a:p>
            <a:pPr algn="ctr">
              <a:lnSpc>
                <a:spcPct val="200000"/>
              </a:lnSpc>
              <a:spcBef>
                <a:spcPts val="450"/>
              </a:spcBef>
              <a:spcAft>
                <a:spcPts val="450"/>
              </a:spcAft>
            </a:pPr>
            <a:r>
              <a:rPr lang="pt-BR" sz="22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Representante </a:t>
            </a:r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 corpo técnico-administrativo: </a:t>
            </a:r>
            <a:r>
              <a:rPr lang="pt-BR" sz="2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Suzane de Brito</a:t>
            </a:r>
            <a:endParaRPr lang="pt-BR" sz="2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  <a:spcBef>
                <a:spcPts val="450"/>
              </a:spcBef>
              <a:spcAft>
                <a:spcPts val="450"/>
              </a:spcAft>
            </a:pPr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Representante da sociedade civil organizada: </a:t>
            </a:r>
            <a:r>
              <a:rPr lang="pt-BR" sz="2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José Carlos Oliveira</a:t>
            </a:r>
            <a:endParaRPr lang="pt-BR" sz="2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64169" y="0"/>
            <a:ext cx="90079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35"/>
              </a:spcBef>
              <a:spcAft>
                <a:spcPts val="435"/>
              </a:spcAft>
            </a:pPr>
            <a:r>
              <a:rPr lang="pt-BR" sz="4000" b="1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Membros representantes da CPA</a:t>
            </a:r>
            <a:r>
              <a:rPr lang="pt-BR" sz="4000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4000" dirty="0">
              <a:solidFill>
                <a:srgbClr val="A50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7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58927" cy="683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6994" y="103886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Pesquisas realizadas em 2021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446838" y="4182000"/>
            <a:ext cx="3362665" cy="646331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HelveticaNeueLT Std Lt Cn" pitchFamily="34" charset="0"/>
              </a:rPr>
              <a:t>Ingressante</a:t>
            </a:r>
            <a:endParaRPr lang="pt-BR" sz="2400" b="1" dirty="0">
              <a:solidFill>
                <a:schemeClr val="bg1"/>
              </a:solidFill>
              <a:latin typeface="HelveticaNeueLT Std Lt Cn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46838" y="5113480"/>
            <a:ext cx="2743684" cy="646331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HelveticaNeueLT Std Lt Cn" pitchFamily="34" charset="0"/>
              </a:rPr>
              <a:t>Egresso</a:t>
            </a:r>
            <a:endParaRPr lang="pt-BR" sz="2400" b="1" dirty="0">
              <a:solidFill>
                <a:schemeClr val="bg1"/>
              </a:solidFill>
              <a:latin typeface="HelveticaNeueLT Std Lt Cn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48518" y="1546670"/>
            <a:ext cx="5318073" cy="577850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HelveticaNeueLT Std Lt Cn" pitchFamily="34" charset="0"/>
              </a:rPr>
              <a:t>Desempenho do Professor</a:t>
            </a:r>
            <a:endParaRPr lang="pt-BR" sz="2400" b="1" dirty="0">
              <a:solidFill>
                <a:schemeClr val="bg1"/>
              </a:solidFill>
              <a:latin typeface="HelveticaNeueLT Std Lt Cn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448518" y="2430861"/>
            <a:ext cx="4660427" cy="577850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chemeClr val="bg1"/>
                </a:solidFill>
                <a:latin typeface="HelveticaNeueLT Std Lt Cn" pitchFamily="34" charset="0"/>
              </a:rPr>
              <a:t>Coordenador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446838" y="3315052"/>
            <a:ext cx="3999246" cy="577850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chemeClr val="bg1"/>
                </a:solidFill>
                <a:latin typeface="HelveticaNeueLT Std Lt Cn" pitchFamily="34" charset="0"/>
              </a:rPr>
              <a:t>Infraestrutura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556141" y="1918081"/>
            <a:ext cx="444141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B43500"/>
                </a:solidFill>
                <a:latin typeface="HelveticaNeueLT Std Lt Cn" pitchFamily="34" charset="0"/>
              </a:rPr>
              <a:t>100% Coordenadores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7467859" y="2892374"/>
            <a:ext cx="444141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/>
              <a:t> + </a:t>
            </a:r>
            <a:r>
              <a:rPr lang="pt-BR" dirty="0" smtClean="0"/>
              <a:t>96% </a:t>
            </a:r>
            <a:r>
              <a:rPr lang="pt-BR" dirty="0"/>
              <a:t>Professores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6215108" y="3883473"/>
            <a:ext cx="444141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B43500"/>
                </a:solidFill>
                <a:latin typeface="HelveticaNeueLT Std Lt Cn" pitchFamily="34" charset="0"/>
              </a:rPr>
              <a:t> + </a:t>
            </a:r>
            <a:r>
              <a:rPr lang="pt-BR" sz="2800" b="1" dirty="0" smtClean="0">
                <a:solidFill>
                  <a:srgbClr val="B43500"/>
                </a:solidFill>
                <a:latin typeface="HelveticaNeueLT Std Lt Cn" pitchFamily="34" charset="0"/>
              </a:rPr>
              <a:t>37% </a:t>
            </a:r>
            <a:r>
              <a:rPr lang="pt-BR" sz="2800" b="1" dirty="0" smtClean="0">
                <a:solidFill>
                  <a:srgbClr val="B43500"/>
                </a:solidFill>
                <a:latin typeface="HelveticaNeueLT Std Lt Cn" pitchFamily="34" charset="0"/>
              </a:rPr>
              <a:t>Alunos</a:t>
            </a:r>
            <a:endParaRPr lang="pt-BR" sz="2800" b="1" dirty="0">
              <a:solidFill>
                <a:srgbClr val="B43500"/>
              </a:solidFill>
              <a:latin typeface="HelveticaNeueLT Std Lt Cn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7301729" y="4913426"/>
            <a:ext cx="444141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B43500"/>
                </a:solidFill>
                <a:latin typeface="HelveticaNeueLT Std Lt Cn" pitchFamily="34" charset="0"/>
              </a:rPr>
              <a:t> + 70% Egressos</a:t>
            </a:r>
            <a:endParaRPr lang="pt-BR" sz="2800" b="1" dirty="0">
              <a:solidFill>
                <a:srgbClr val="B43500"/>
              </a:solidFill>
              <a:latin typeface="HelveticaNeueLT Std Lt C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36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1" y="2068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9772" y="250136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Desempenho do Professor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144089" y="1394846"/>
            <a:ext cx="7408521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Valoriza o conhecimento dos estudantes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3448123" y="4320518"/>
            <a:ext cx="8611737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Utiliza tecnologias da informação e comunicação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45251" y="2907230"/>
            <a:ext cx="9121809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Utiliza linguagem clara e objetiva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45251" y="5795625"/>
            <a:ext cx="9380765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Utiliza metodologia de ensino favorece aprendizagem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69275" y="1282084"/>
            <a:ext cx="320009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r"/>
            <a:r>
              <a:rPr lang="pt-BR" dirty="0"/>
              <a:t> </a:t>
            </a:r>
            <a:r>
              <a:rPr lang="pt-BR" dirty="0" smtClean="0"/>
              <a:t>2021: 92,16</a:t>
            </a:r>
            <a:r>
              <a:rPr lang="pt-BR" dirty="0" smtClean="0"/>
              <a:t>%</a:t>
            </a:r>
            <a:endParaRPr lang="pt-BR" sz="24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929334" y="2788384"/>
            <a:ext cx="2641084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2021: 87,07</a:t>
            </a:r>
            <a:r>
              <a:rPr lang="pt-BR" dirty="0" smtClean="0"/>
              <a:t>%</a:t>
            </a:r>
            <a:endParaRPr lang="pt-BR" sz="24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45251" y="4217101"/>
            <a:ext cx="320009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2021: 87,67</a:t>
            </a:r>
            <a:r>
              <a:rPr lang="pt-BR" dirty="0" smtClean="0"/>
              <a:t>%</a:t>
            </a:r>
            <a:endParaRPr lang="pt-BR" sz="24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9293394" y="5550884"/>
            <a:ext cx="251843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2021: 86,21</a:t>
            </a:r>
            <a:r>
              <a:rPr lang="pt-BR" dirty="0" smtClean="0"/>
              <a:t>%</a:t>
            </a:r>
            <a:endParaRPr lang="pt-BR" sz="24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146642" y="1866406"/>
            <a:ext cx="320009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r"/>
            <a:r>
              <a:rPr lang="pt-BR" dirty="0"/>
              <a:t> </a:t>
            </a:r>
            <a:r>
              <a:rPr lang="pt-BR" dirty="0" smtClean="0"/>
              <a:t>2022: 91,72%</a:t>
            </a:r>
            <a:endParaRPr lang="pt-BR" sz="24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6265941" y="3389919"/>
            <a:ext cx="2641084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2021: 87,57</a:t>
            </a:r>
            <a:r>
              <a:rPr lang="pt-BR" dirty="0" smtClean="0"/>
              <a:t>%</a:t>
            </a:r>
            <a:endParaRPr lang="pt-BR" sz="24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46642" y="4800954"/>
            <a:ext cx="320009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2022: 86,18%</a:t>
            </a:r>
            <a:endParaRPr lang="pt-BR" sz="2400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9536852" y="6164957"/>
            <a:ext cx="251843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2022: 86,04%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21629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15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9772" y="250136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Desempenho do Coordenador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229772" y="2818185"/>
            <a:ext cx="11449808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Auxilia na resolução de problemas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229772" y="1493558"/>
            <a:ext cx="9900275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Articula informações com professores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229772" y="4663384"/>
            <a:ext cx="9858233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Articula informações com representantes de turma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 rot="21417176">
            <a:off x="5705038" y="3346777"/>
            <a:ext cx="3385196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/>
              <a:t> </a:t>
            </a:r>
            <a:r>
              <a:rPr lang="pt-BR" dirty="0" smtClean="0"/>
              <a:t>69,04% </a:t>
            </a:r>
            <a:r>
              <a:rPr lang="pt-BR" sz="2000" dirty="0" smtClean="0"/>
              <a:t>Sempre</a:t>
            </a:r>
            <a:r>
              <a:rPr lang="pt-BR" dirty="0" smtClean="0"/>
              <a:t> </a:t>
            </a:r>
          </a:p>
          <a:p>
            <a:pPr algn="ctr"/>
            <a:r>
              <a:rPr lang="pt-BR" dirty="0" smtClean="0"/>
              <a:t>13,69%</a:t>
            </a:r>
            <a:r>
              <a:rPr lang="pt-BR" sz="2400" dirty="0" smtClean="0"/>
              <a:t> </a:t>
            </a:r>
            <a:r>
              <a:rPr lang="pt-BR" sz="2000" dirty="0" smtClean="0"/>
              <a:t>Não precisou</a:t>
            </a:r>
            <a:endParaRPr lang="pt-BR" sz="24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6870562" y="1588504"/>
            <a:ext cx="191569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/>
              <a:t> </a:t>
            </a:r>
            <a:r>
              <a:rPr lang="pt-BR" dirty="0" smtClean="0"/>
              <a:t>98,60%</a:t>
            </a:r>
            <a:endParaRPr lang="pt-BR" sz="2400" dirty="0"/>
          </a:p>
        </p:txBody>
      </p:sp>
      <p:sp>
        <p:nvSpPr>
          <p:cNvPr id="14" name="CaixaDeTexto 13"/>
          <p:cNvSpPr txBox="1"/>
          <p:nvPr/>
        </p:nvSpPr>
        <p:spPr>
          <a:xfrm rot="21359057">
            <a:off x="7123548" y="5351227"/>
            <a:ext cx="3325409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67,70% </a:t>
            </a:r>
            <a:r>
              <a:rPr lang="pt-BR" sz="1800" dirty="0"/>
              <a:t>Sempre</a:t>
            </a:r>
            <a:r>
              <a:rPr lang="pt-BR" sz="2400" dirty="0"/>
              <a:t> </a:t>
            </a:r>
            <a:r>
              <a:rPr lang="pt-BR" sz="1800" dirty="0"/>
              <a:t>e </a:t>
            </a:r>
            <a:r>
              <a:rPr lang="pt-BR" dirty="0" smtClean="0"/>
              <a:t>6,23% </a:t>
            </a:r>
            <a:r>
              <a:rPr lang="pt-BR" sz="1800" dirty="0"/>
              <a:t>Não sei responder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83469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3" y="-15519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9772" y="250136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Infraestrutura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73603" y="1390323"/>
            <a:ext cx="10758379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Ambientes virtuais AVAS contribuem para aprendizagem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36752" y="2793496"/>
            <a:ext cx="12055248" cy="39703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dirty="0" smtClean="0">
                <a:latin typeface="HelveticaNeueLT Std Lt Cn" pitchFamily="34" charset="0"/>
              </a:rPr>
              <a:t>Atendimento dos Setores</a:t>
            </a:r>
            <a:r>
              <a:rPr lang="pt-BR" sz="2400" b="1" dirty="0" smtClean="0">
                <a:latin typeface="HelveticaNeueLT Std Lt Cn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endParaRPr lang="pt-BR" sz="2400" b="1" dirty="0" smtClean="0">
              <a:latin typeface="HelveticaNeueLT Std Lt Cn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b="1" dirty="0" smtClean="0">
                <a:latin typeface="HelveticaNeueLT Std Lt Cn" pitchFamily="34" charset="0"/>
              </a:rPr>
              <a:t>Central de </a:t>
            </a:r>
            <a:r>
              <a:rPr lang="pt-BR" sz="2400" b="1" dirty="0" smtClean="0">
                <a:latin typeface="HelveticaNeueLT Std Lt Cn" pitchFamily="34" charset="0"/>
              </a:rPr>
              <a:t>Relacionamento</a:t>
            </a:r>
            <a:endParaRPr lang="pt-BR" sz="2400" b="1" dirty="0" smtClean="0">
              <a:latin typeface="HelveticaNeueLT Std Lt Cn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b="1" dirty="0" smtClean="0">
                <a:latin typeface="HelveticaNeueLT Std Lt Cn" pitchFamily="34" charset="0"/>
              </a:rPr>
              <a:t>Bolsa </a:t>
            </a:r>
          </a:p>
          <a:p>
            <a:pPr>
              <a:lnSpc>
                <a:spcPct val="150000"/>
              </a:lnSpc>
            </a:pPr>
            <a:r>
              <a:rPr lang="pt-BR" sz="2400" b="1" dirty="0" smtClean="0">
                <a:latin typeface="HelveticaNeueLT Std Lt Cn" pitchFamily="34" charset="0"/>
              </a:rPr>
              <a:t>SOU</a:t>
            </a:r>
          </a:p>
          <a:p>
            <a:pPr>
              <a:lnSpc>
                <a:spcPct val="150000"/>
              </a:lnSpc>
            </a:pPr>
            <a:r>
              <a:rPr lang="pt-BR" sz="2400" b="1" dirty="0" smtClean="0">
                <a:latin typeface="HelveticaNeueLT Std Lt Cn" pitchFamily="34" charset="0"/>
              </a:rPr>
              <a:t>Biblioteca</a:t>
            </a:r>
          </a:p>
          <a:p>
            <a:pPr>
              <a:lnSpc>
                <a:spcPct val="150000"/>
              </a:lnSpc>
            </a:pPr>
            <a:r>
              <a:rPr lang="pt-BR" sz="2400" b="1" dirty="0" smtClean="0">
                <a:latin typeface="HelveticaNeueLT Std Lt Cn" pitchFamily="34" charset="0"/>
              </a:rPr>
              <a:t>Carreiras </a:t>
            </a:r>
            <a:r>
              <a:rPr lang="pt-BR" sz="2400" b="1" dirty="0">
                <a:latin typeface="HelveticaNeueLT Std Lt Cn" pitchFamily="34" charset="0"/>
              </a:rPr>
              <a:t>e </a:t>
            </a:r>
            <a:r>
              <a:rPr lang="pt-BR" sz="2400" b="1" dirty="0" smtClean="0">
                <a:latin typeface="HelveticaNeueLT Std Lt Cn" pitchFamily="34" charset="0"/>
              </a:rPr>
              <a:t>Estágio</a:t>
            </a:r>
            <a:endParaRPr lang="pt-BR" sz="2400" b="1" u="sng" dirty="0">
              <a:latin typeface="HelveticaNeueLT Std Lt Cn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9773121" y="1498045"/>
            <a:ext cx="151210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89,11%</a:t>
            </a:r>
            <a:endParaRPr lang="pt-BR" sz="24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4789027" y="5679848"/>
            <a:ext cx="143624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/>
              <a:t> </a:t>
            </a:r>
            <a:r>
              <a:rPr lang="pt-BR" sz="2400" dirty="0" smtClean="0"/>
              <a:t>51,78%</a:t>
            </a:r>
            <a:endParaRPr lang="pt-BR" sz="20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8203548" y="2890261"/>
            <a:ext cx="329572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Não estou utilizando</a:t>
            </a:r>
            <a:endParaRPr lang="pt-BR" sz="20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4789027" y="2913083"/>
            <a:ext cx="2970546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Excelente/Bom</a:t>
            </a:r>
            <a:endParaRPr lang="pt-BR" sz="20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8429659" y="5679848"/>
            <a:ext cx="143624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42,46%</a:t>
            </a:r>
            <a:endParaRPr lang="pt-BR" sz="20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4789027" y="4031640"/>
            <a:ext cx="143624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47,42%</a:t>
            </a:r>
            <a:endParaRPr lang="pt-BR" sz="20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8429659" y="4031640"/>
            <a:ext cx="143624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15,48%</a:t>
            </a:r>
            <a:endParaRPr lang="pt-BR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4789027" y="4578563"/>
            <a:ext cx="143624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/>
              <a:t> </a:t>
            </a:r>
            <a:r>
              <a:rPr lang="pt-BR" sz="2400" dirty="0" smtClean="0"/>
              <a:t>37,70%</a:t>
            </a:r>
            <a:endParaRPr lang="pt-BR" sz="20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8429659" y="4578563"/>
            <a:ext cx="143624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49,01%</a:t>
            </a:r>
            <a:endParaRPr lang="pt-BR" sz="20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4789027" y="5126993"/>
            <a:ext cx="143624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/>
              <a:t> </a:t>
            </a:r>
            <a:r>
              <a:rPr lang="pt-BR" sz="2400" dirty="0" smtClean="0"/>
              <a:t>9,92%</a:t>
            </a:r>
            <a:endParaRPr lang="pt-BR" sz="2000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8429659" y="5126993"/>
            <a:ext cx="143624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85,72%</a:t>
            </a:r>
            <a:endParaRPr lang="pt-BR" sz="20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4789027" y="6245290"/>
            <a:ext cx="143624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70,64%</a:t>
            </a:r>
            <a:endParaRPr lang="pt-BR" sz="2000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8429659" y="6245290"/>
            <a:ext cx="143624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15,87%</a:t>
            </a:r>
            <a:endParaRPr lang="pt-BR" sz="20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6323325" y="5679848"/>
            <a:ext cx="143624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69,53%</a:t>
            </a:r>
            <a:endParaRPr lang="pt-BR" sz="2000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6323325" y="4031640"/>
            <a:ext cx="143624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56,23%</a:t>
            </a:r>
            <a:endParaRPr lang="pt-BR" sz="2000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6323325" y="4578563"/>
            <a:ext cx="143624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43,35%</a:t>
            </a:r>
            <a:endParaRPr lang="pt-BR" sz="2000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6323325" y="5126993"/>
            <a:ext cx="143624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16,74%</a:t>
            </a:r>
            <a:endParaRPr lang="pt-BR" sz="2000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6323325" y="6245290"/>
            <a:ext cx="143624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65,52%</a:t>
            </a:r>
            <a:endParaRPr lang="pt-BR" sz="2000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9969623" y="5679848"/>
            <a:ext cx="143624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21,89%</a:t>
            </a:r>
            <a:endParaRPr lang="pt-BR" sz="2000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9969623" y="4031640"/>
            <a:ext cx="143624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7,44%</a:t>
            </a:r>
            <a:endParaRPr lang="pt-BR" sz="20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9969623" y="4578563"/>
            <a:ext cx="143624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39,06%</a:t>
            </a:r>
            <a:endParaRPr lang="pt-BR" sz="2000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9969623" y="5126993"/>
            <a:ext cx="143624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78,96%</a:t>
            </a:r>
            <a:endParaRPr lang="pt-BR" sz="2000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9969623" y="6245290"/>
            <a:ext cx="143624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18,03%</a:t>
            </a:r>
            <a:endParaRPr lang="pt-BR" sz="2000" dirty="0"/>
          </a:p>
        </p:txBody>
      </p:sp>
      <p:sp>
        <p:nvSpPr>
          <p:cNvPr id="32" name="CaixaDeTexto 31"/>
          <p:cNvSpPr txBox="1"/>
          <p:nvPr/>
        </p:nvSpPr>
        <p:spPr>
          <a:xfrm>
            <a:off x="4872784" y="3546798"/>
            <a:ext cx="135336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2021</a:t>
            </a:r>
            <a:endParaRPr lang="pt-BR" sz="2000" dirty="0"/>
          </a:p>
        </p:txBody>
      </p:sp>
      <p:sp>
        <p:nvSpPr>
          <p:cNvPr id="33" name="CaixaDeTexto 32"/>
          <p:cNvSpPr txBox="1"/>
          <p:nvPr/>
        </p:nvSpPr>
        <p:spPr>
          <a:xfrm>
            <a:off x="6250892" y="3537322"/>
            <a:ext cx="135336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2022</a:t>
            </a:r>
            <a:endParaRPr lang="pt-BR" sz="2000" dirty="0"/>
          </a:p>
        </p:txBody>
      </p:sp>
      <p:sp>
        <p:nvSpPr>
          <p:cNvPr id="34" name="CaixaDeTexto 33"/>
          <p:cNvSpPr txBox="1"/>
          <p:nvPr/>
        </p:nvSpPr>
        <p:spPr>
          <a:xfrm>
            <a:off x="8435828" y="3517697"/>
            <a:ext cx="135336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2021</a:t>
            </a:r>
            <a:endParaRPr lang="pt-BR" sz="2000" dirty="0"/>
          </a:p>
        </p:txBody>
      </p:sp>
      <p:sp>
        <p:nvSpPr>
          <p:cNvPr id="35" name="CaixaDeTexto 34"/>
          <p:cNvSpPr txBox="1"/>
          <p:nvPr/>
        </p:nvSpPr>
        <p:spPr>
          <a:xfrm>
            <a:off x="9813936" y="3523720"/>
            <a:ext cx="135336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sz="2400" dirty="0" smtClean="0"/>
              <a:t>2022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56476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Y:\CATOLICA SC\JOBS 2019\CA 0022-19 PAPELARIA\ALTERACAO 03\AF_TEMPLATE PPT_1080x1024px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-277505" y="126304"/>
            <a:ext cx="9144000" cy="98251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580"/>
              </a:spcBef>
              <a:spcAft>
                <a:spcPts val="580"/>
              </a:spcAft>
            </a:pPr>
            <a:r>
              <a:rPr 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B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omissão </a:t>
            </a:r>
            <a:r>
              <a:rPr 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rópria de </a:t>
            </a:r>
            <a:r>
              <a:rPr 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valiação </a:t>
            </a:r>
          </a:p>
        </p:txBody>
      </p:sp>
      <p:sp>
        <p:nvSpPr>
          <p:cNvPr id="6" name="Retângulo 5"/>
          <p:cNvSpPr/>
          <p:nvPr/>
        </p:nvSpPr>
        <p:spPr>
          <a:xfrm>
            <a:off x="3617301" y="1837305"/>
            <a:ext cx="7377368" cy="39703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Biblioteca Virtual;</a:t>
            </a: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endParaRPr lang="pt-BR" sz="2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Portal de Periódicos;</a:t>
            </a:r>
          </a:p>
          <a:p>
            <a:pPr algn="just">
              <a:buClr>
                <a:schemeClr val="bg1"/>
              </a:buClr>
            </a:pPr>
            <a:endParaRPr lang="pt-B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1"/>
                </a:solidFill>
                <a:latin typeface="Arial" panose="020B0604020202020204" pitchFamily="34" charset="0"/>
              </a:rPr>
              <a:t>Central de </a:t>
            </a:r>
            <a:r>
              <a:rPr lang="pt-BR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Carreiras;</a:t>
            </a: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endParaRPr lang="pt-BR" sz="2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Festa </a:t>
            </a:r>
            <a:r>
              <a:rPr lang="pt-BR" sz="2800" dirty="0">
                <a:solidFill>
                  <a:schemeClr val="bg1"/>
                </a:solidFill>
                <a:latin typeface="Arial" panose="020B0604020202020204" pitchFamily="34" charset="0"/>
              </a:rPr>
              <a:t>dos </a:t>
            </a:r>
            <a:r>
              <a:rPr lang="pt-BR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Calouros;</a:t>
            </a: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endParaRPr lang="pt-BR" sz="2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342900" indent="-342900" algn="just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Sala Multiuso</a:t>
            </a:r>
            <a:endParaRPr lang="pt-BR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 rot="21335771">
            <a:off x="584771" y="2678821"/>
            <a:ext cx="2447758" cy="181588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 smtClean="0"/>
              <a:t>VOCÊ INDICOU, A CATÓLICA INOVOU!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54703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Y:\CATOLICA SC\JOBS 2019\CA 0022-19 PAPELARIA\ALTERACAO 03\AF_TEMPLATE PPT_1080x1024px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50130" y="983803"/>
            <a:ext cx="7008779" cy="1470025"/>
          </a:xfrm>
        </p:spPr>
        <p:txBody>
          <a:bodyPr>
            <a:noAutofit/>
          </a:bodyPr>
          <a:lstStyle/>
          <a:p>
            <a:pPr algn="l"/>
            <a:r>
              <a:rPr lang="pt-BR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pt-BR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pt-BR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Avaliação </a:t>
            </a:r>
            <a:r>
              <a:rPr lang="pt-BR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Institucional</a:t>
            </a:r>
            <a:endParaRPr lang="pt-BR" sz="4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4951268" y="1932970"/>
            <a:ext cx="2289463" cy="14700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pt-BR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pt-BR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2020</a:t>
            </a:r>
            <a:endParaRPr lang="pt-BR" sz="4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25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58927" cy="683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6994" y="103886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Pesquisas realizadas em 2020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333845" y="5317972"/>
            <a:ext cx="3362665" cy="646331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HelveticaNeueLT Std Lt Cn" pitchFamily="34" charset="0"/>
              </a:rPr>
              <a:t>Ingressante</a:t>
            </a:r>
            <a:endParaRPr lang="pt-BR" sz="2400" b="1" dirty="0">
              <a:solidFill>
                <a:schemeClr val="bg1"/>
              </a:solidFill>
              <a:latin typeface="HelveticaNeueLT Std Lt Cn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337382" y="6049398"/>
            <a:ext cx="2743684" cy="646331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HelveticaNeueLT Std Lt Cn" pitchFamily="34" charset="0"/>
              </a:rPr>
              <a:t>Egresso</a:t>
            </a:r>
            <a:endParaRPr lang="pt-BR" sz="2400" b="1" dirty="0">
              <a:solidFill>
                <a:schemeClr val="bg1"/>
              </a:solidFill>
              <a:latin typeface="HelveticaNeueLT Std Lt Cn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333845" y="3220286"/>
            <a:ext cx="5318073" cy="646331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HelveticaNeueLT Std Lt Cn" pitchFamily="34" charset="0"/>
              </a:rPr>
              <a:t>Desempenho do Professor e Tutor</a:t>
            </a:r>
            <a:endParaRPr lang="pt-BR" sz="2400" b="1" dirty="0">
              <a:solidFill>
                <a:schemeClr val="bg1"/>
              </a:solidFill>
              <a:latin typeface="HelveticaNeueLT Std Lt Cn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37268" y="2495091"/>
            <a:ext cx="5782306" cy="577850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HelveticaNeueLT Std Lt Cn" pitchFamily="34" charset="0"/>
              </a:rPr>
              <a:t>Projeto Pedagógico dos Cursos</a:t>
            </a:r>
            <a:endParaRPr lang="pt-BR" sz="2400" b="1" dirty="0">
              <a:solidFill>
                <a:schemeClr val="bg1"/>
              </a:solidFill>
              <a:latin typeface="HelveticaNeueLT Std Lt Cn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333845" y="3918339"/>
            <a:ext cx="4660427" cy="577850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chemeClr val="bg1"/>
                </a:solidFill>
                <a:latin typeface="HelveticaNeueLT Std Lt Cn" pitchFamily="34" charset="0"/>
              </a:rPr>
              <a:t>Coordenador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333845" y="4622272"/>
            <a:ext cx="3999246" cy="577850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chemeClr val="bg1"/>
                </a:solidFill>
                <a:latin typeface="HelveticaNeueLT Std Lt Cn" pitchFamily="34" charset="0"/>
              </a:rPr>
              <a:t>Infraestrutura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460607" y="2930308"/>
            <a:ext cx="444141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B43500"/>
                </a:solidFill>
                <a:latin typeface="HelveticaNeueLT Std Lt Cn" pitchFamily="34" charset="0"/>
              </a:rPr>
              <a:t>100% Coordenadores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7372325" y="3952159"/>
            <a:ext cx="444141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b="1">
                <a:solidFill>
                  <a:srgbClr val="B43500"/>
                </a:solidFill>
                <a:latin typeface="HelveticaNeueLT Std Lt Cn" pitchFamily="34" charset="0"/>
              </a:defRPr>
            </a:lvl1pPr>
          </a:lstStyle>
          <a:p>
            <a:pPr algn="ctr"/>
            <a:r>
              <a:rPr lang="pt-BR" dirty="0"/>
              <a:t> + 95% Professores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6119574" y="4943258"/>
            <a:ext cx="444141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B43500"/>
                </a:solidFill>
                <a:latin typeface="HelveticaNeueLT Std Lt Cn" pitchFamily="34" charset="0"/>
              </a:rPr>
              <a:t> + 35% Alunos</a:t>
            </a:r>
            <a:endParaRPr lang="pt-BR" sz="2800" b="1" dirty="0">
              <a:solidFill>
                <a:srgbClr val="B43500"/>
              </a:solidFill>
              <a:latin typeface="HelveticaNeueLT Std Lt Cn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7206195" y="5964303"/>
            <a:ext cx="444141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B43500"/>
                </a:solidFill>
                <a:latin typeface="HelveticaNeueLT Std Lt Cn" pitchFamily="34" charset="0"/>
              </a:rPr>
              <a:t> + 70% Egressos</a:t>
            </a:r>
            <a:endParaRPr lang="pt-BR" sz="2800" b="1" dirty="0">
              <a:solidFill>
                <a:srgbClr val="B43500"/>
              </a:solidFill>
              <a:latin typeface="HelveticaNeueLT Std Lt Cn" pitchFamily="34" charset="0"/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333845" y="1070049"/>
            <a:ext cx="6652345" cy="577850"/>
          </a:xfrm>
          <a:prstGeom prst="rect">
            <a:avLst/>
          </a:prstGeom>
          <a:solidFill>
            <a:srgbClr val="B435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HelveticaNeueLT Std Lt Cn" pitchFamily="34" charset="0"/>
              </a:rPr>
              <a:t>Pesquisa de satisfação “8  Semanas”</a:t>
            </a:r>
            <a:endParaRPr lang="pt-BR" sz="2400" b="1" dirty="0">
              <a:solidFill>
                <a:schemeClr val="bg1"/>
              </a:solidFill>
              <a:latin typeface="HelveticaNeueLT Std Lt Cn" pitchFamily="34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6555565" y="1343186"/>
            <a:ext cx="444141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B43500"/>
                </a:solidFill>
                <a:latin typeface="HelveticaNeueLT Std Lt Cn" pitchFamily="34" charset="0"/>
              </a:rPr>
              <a:t>Alunos e Professores</a:t>
            </a:r>
            <a:endParaRPr lang="pt-BR" sz="2800" b="1" dirty="0">
              <a:solidFill>
                <a:srgbClr val="B43500"/>
              </a:solidFill>
              <a:latin typeface="HelveticaNeueLT Std Lt C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11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15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9772" y="250136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Projeto Pedagógico dos Cursos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1192975" y="3148267"/>
            <a:ext cx="10559409" cy="1305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O curso favorece a articulação do conhecimento </a:t>
            </a:r>
            <a:r>
              <a:rPr lang="pt-BR" sz="2800" b="1" dirty="0">
                <a:latin typeface="HelveticaNeueLT Std Lt Cn" pitchFamily="34" charset="0"/>
              </a:rPr>
              <a:t>teórico com atividades </a:t>
            </a:r>
            <a:r>
              <a:rPr lang="pt-BR" sz="2800" b="1" dirty="0" smtClean="0">
                <a:latin typeface="HelveticaNeueLT Std Lt Cn" pitchFamily="34" charset="0"/>
              </a:rPr>
              <a:t>práticas (77,33%)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47545" y="1486006"/>
            <a:ext cx="11104839" cy="1305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As atividades realizadas durante o curso desenvolvem a consciência </a:t>
            </a:r>
            <a:r>
              <a:rPr lang="pt-BR" sz="2800" b="1" dirty="0">
                <a:latin typeface="HelveticaNeueLT Std Lt Cn" pitchFamily="34" charset="0"/>
              </a:rPr>
              <a:t>ética para o exercício da </a:t>
            </a:r>
            <a:r>
              <a:rPr lang="pt-BR" sz="2800" b="1" dirty="0" smtClean="0">
                <a:latin typeface="HelveticaNeueLT Std Lt Cn" pitchFamily="34" charset="0"/>
              </a:rPr>
              <a:t>profissão (87,36%)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 rot="21358147">
            <a:off x="4509115" y="5115223"/>
            <a:ext cx="3684045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rgbClr val="B43500"/>
                </a:solidFill>
                <a:latin typeface="HelveticaNeueLT Std Lt Cn" pitchFamily="34" charset="0"/>
              </a:rPr>
              <a:t> 82% </a:t>
            </a:r>
          </a:p>
          <a:p>
            <a:pPr algn="ctr"/>
            <a:r>
              <a:rPr lang="pt-BR" sz="3600" b="1" dirty="0" smtClean="0">
                <a:solidFill>
                  <a:srgbClr val="B43500"/>
                </a:solidFill>
                <a:latin typeface="HelveticaNeueLT Std Lt Cn" pitchFamily="34" charset="0"/>
              </a:rPr>
              <a:t>Satisfação</a:t>
            </a:r>
            <a:endParaRPr lang="pt-BR" sz="3600" b="1" dirty="0">
              <a:solidFill>
                <a:srgbClr val="B43500"/>
              </a:solidFill>
              <a:latin typeface="HelveticaNeueLT Std Lt C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76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15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9772" y="250136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Desempenho do Professor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285054" y="1382126"/>
            <a:ext cx="11449808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Valoriza o conhecimento dos estudantes (93,61%)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590932" y="2210226"/>
            <a:ext cx="11428153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Utiliza tecnologias da informação e comunicação – </a:t>
            </a:r>
            <a:r>
              <a:rPr lang="pt-BR" sz="2800" b="1" dirty="0" err="1" smtClean="0">
                <a:latin typeface="HelveticaNeueLT Std Lt Cn" pitchFamily="34" charset="0"/>
              </a:rPr>
              <a:t>TICs</a:t>
            </a:r>
            <a:r>
              <a:rPr lang="pt-BR" sz="2800" b="1" dirty="0" smtClean="0">
                <a:latin typeface="HelveticaNeueLT Std Lt Cn" pitchFamily="34" charset="0"/>
              </a:rPr>
              <a:t> (90,25%)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2246776" y="3998212"/>
            <a:ext cx="8116464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Utiliza linguagem clara e objetiva (89,86%)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1205968" y="3085980"/>
            <a:ext cx="10912398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Utiliza metodologia de ensino favorece aprendizagem (86,79%)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 rot="21358147">
            <a:off x="4255949" y="5127976"/>
            <a:ext cx="4230155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rgbClr val="B43500"/>
                </a:solidFill>
                <a:latin typeface="HelveticaNeueLT Std Lt Cn" pitchFamily="34" charset="0"/>
              </a:rPr>
              <a:t> 90% </a:t>
            </a:r>
          </a:p>
          <a:p>
            <a:pPr algn="ctr"/>
            <a:r>
              <a:rPr lang="pt-BR" sz="3600" b="1" dirty="0" smtClean="0">
                <a:solidFill>
                  <a:srgbClr val="B43500"/>
                </a:solidFill>
                <a:latin typeface="HelveticaNeueLT Std Lt Cn" pitchFamily="34" charset="0"/>
              </a:rPr>
              <a:t>Satisfação</a:t>
            </a:r>
            <a:endParaRPr lang="pt-BR" sz="3600" b="1" dirty="0">
              <a:solidFill>
                <a:srgbClr val="B43500"/>
              </a:solidFill>
              <a:latin typeface="HelveticaNeueLT Std Lt C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96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15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9772" y="250136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Desempenho do Professor Tutor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71095" y="1205306"/>
            <a:ext cx="11449808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Envia </a:t>
            </a:r>
            <a:r>
              <a:rPr lang="pt-BR" sz="2800" b="1" dirty="0">
                <a:latin typeface="HelveticaNeueLT Std Lt Cn" pitchFamily="34" charset="0"/>
              </a:rPr>
              <a:t>retornos na sala </a:t>
            </a:r>
            <a:r>
              <a:rPr lang="pt-BR" sz="2800" b="1" dirty="0" smtClean="0">
                <a:latin typeface="HelveticaNeueLT Std Lt Cn" pitchFamily="34" charset="0"/>
              </a:rPr>
              <a:t>virtual (98,98%)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620428" y="2229932"/>
            <a:ext cx="11428153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Utiliza </a:t>
            </a:r>
            <a:r>
              <a:rPr lang="pt-BR" sz="2800" b="1" dirty="0">
                <a:latin typeface="HelveticaNeueLT Std Lt Cn" pitchFamily="34" charset="0"/>
              </a:rPr>
              <a:t>linguagem clara e </a:t>
            </a:r>
            <a:r>
              <a:rPr lang="pt-BR" sz="2800" b="1" dirty="0" smtClean="0">
                <a:latin typeface="HelveticaNeueLT Std Lt Cn" pitchFamily="34" charset="0"/>
              </a:rPr>
              <a:t>acessível(93,24%)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847091" y="3195664"/>
            <a:ext cx="11344909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>
                <a:latin typeface="HelveticaNeueLT Std Lt Cn" pitchFamily="34" charset="0"/>
              </a:rPr>
              <a:t>Os conteúdos </a:t>
            </a:r>
            <a:r>
              <a:rPr lang="pt-BR" sz="2800" b="1" dirty="0" smtClean="0">
                <a:latin typeface="HelveticaNeueLT Std Lt Cn" pitchFamily="34" charset="0"/>
              </a:rPr>
              <a:t>disponibilizados </a:t>
            </a:r>
            <a:r>
              <a:rPr lang="pt-BR" sz="2800" b="1" dirty="0">
                <a:latin typeface="HelveticaNeueLT Std Lt Cn" pitchFamily="34" charset="0"/>
              </a:rPr>
              <a:t>contribuem para o meu processo de ensino e </a:t>
            </a:r>
            <a:r>
              <a:rPr lang="pt-BR" sz="2800" b="1" dirty="0" smtClean="0">
                <a:latin typeface="HelveticaNeueLT Std Lt Cn" pitchFamily="34" charset="0"/>
              </a:rPr>
              <a:t>aprendizagem  (84,67%)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 rot="21358147">
            <a:off x="4219425" y="5034749"/>
            <a:ext cx="4230155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rgbClr val="B43500"/>
                </a:solidFill>
                <a:latin typeface="HelveticaNeueLT Std Lt Cn" pitchFamily="34" charset="0"/>
              </a:rPr>
              <a:t> 90% </a:t>
            </a:r>
          </a:p>
          <a:p>
            <a:pPr algn="ctr"/>
            <a:r>
              <a:rPr lang="pt-BR" sz="3600" b="1" dirty="0" smtClean="0">
                <a:solidFill>
                  <a:srgbClr val="B43500"/>
                </a:solidFill>
                <a:latin typeface="HelveticaNeueLT Std Lt Cn" pitchFamily="34" charset="0"/>
              </a:rPr>
              <a:t>Satisfação</a:t>
            </a:r>
            <a:endParaRPr lang="pt-BR" sz="3600" b="1" dirty="0">
              <a:solidFill>
                <a:srgbClr val="B43500"/>
              </a:solidFill>
              <a:latin typeface="HelveticaNeueLT Std Lt C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75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15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9772" y="250136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Desempenho do Coordenador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317138" y="1382126"/>
            <a:ext cx="11449808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Auxilia na resolução de problemas (77,35%)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821758" y="3939036"/>
            <a:ext cx="9420419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Articula informações com professores (97,67%)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159412" y="3074870"/>
            <a:ext cx="10607534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Articula informações com representantes de turma (71,25%)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758359" y="2284786"/>
            <a:ext cx="11433641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Promove eventos: </a:t>
            </a:r>
            <a:r>
              <a:rPr lang="pt-BR" sz="2800" b="1" i="1" dirty="0" err="1" smtClean="0">
                <a:latin typeface="HelveticaNeueLT Std Lt Cn" pitchFamily="34" charset="0"/>
              </a:rPr>
              <a:t>lives</a:t>
            </a:r>
            <a:r>
              <a:rPr lang="pt-BR" sz="2800" b="1" dirty="0" smtClean="0">
                <a:latin typeface="HelveticaNeueLT Std Lt Cn" pitchFamily="34" charset="0"/>
              </a:rPr>
              <a:t>, palestras, semanas acadêmicas (61,79%)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 rot="21358147">
            <a:off x="4277655" y="5037712"/>
            <a:ext cx="4589946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rgbClr val="B43500"/>
                </a:solidFill>
                <a:latin typeface="HelveticaNeueLT Std Lt Cn" pitchFamily="34" charset="0"/>
              </a:rPr>
              <a:t> 77% </a:t>
            </a:r>
          </a:p>
          <a:p>
            <a:pPr algn="ctr"/>
            <a:r>
              <a:rPr lang="pt-BR" sz="3600" b="1" dirty="0" smtClean="0">
                <a:solidFill>
                  <a:srgbClr val="B43500"/>
                </a:solidFill>
                <a:latin typeface="HelveticaNeueLT Std Lt Cn" pitchFamily="34" charset="0"/>
              </a:rPr>
              <a:t>Satisfação</a:t>
            </a:r>
            <a:endParaRPr lang="pt-BR" sz="3600" b="1" dirty="0">
              <a:solidFill>
                <a:srgbClr val="B43500"/>
              </a:solidFill>
              <a:latin typeface="HelveticaNeueLT Std Lt C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38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15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9772" y="250136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Infraestrutura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269012" y="1382126"/>
            <a:ext cx="11449808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Ambientes virtuais AVAS contribuem para aprendizagem (87,30%)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231538" y="3211507"/>
            <a:ext cx="10944418" cy="1305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Atendimento dos Setores: Central de Atendimento, Bolsa, SOU, Polo EaD, Biblioteca, </a:t>
            </a:r>
            <a:r>
              <a:rPr lang="pt-BR" sz="2800" b="1" dirty="0">
                <a:latin typeface="HelveticaNeueLT Std Lt Cn" pitchFamily="34" charset="0"/>
              </a:rPr>
              <a:t>Carreiras e </a:t>
            </a:r>
            <a:r>
              <a:rPr lang="pt-BR" sz="2800" b="1" dirty="0" smtClean="0">
                <a:latin typeface="HelveticaNeueLT Std Lt Cn" pitchFamily="34" charset="0"/>
              </a:rPr>
              <a:t>Estágio (78,43%)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854550" y="2256902"/>
            <a:ext cx="10575449" cy="6588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latin typeface="HelveticaNeueLT Std Lt Cn" pitchFamily="34" charset="0"/>
              </a:rPr>
              <a:t>Sala virtual disponível é de fácil navegação (84,70%)</a:t>
            </a:r>
            <a:endParaRPr lang="pt-BR" sz="2800" b="1" u="sng" dirty="0">
              <a:latin typeface="HelveticaNeueLT Std Lt Cn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 rot="21358147">
            <a:off x="4276882" y="5205781"/>
            <a:ext cx="3845106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rgbClr val="B43500"/>
                </a:solidFill>
                <a:latin typeface="HelveticaNeueLT Std Lt Cn" pitchFamily="34" charset="0"/>
              </a:rPr>
              <a:t> 80% </a:t>
            </a:r>
          </a:p>
          <a:p>
            <a:pPr algn="ctr"/>
            <a:r>
              <a:rPr lang="pt-BR" sz="3600" b="1" dirty="0" smtClean="0">
                <a:solidFill>
                  <a:srgbClr val="B43500"/>
                </a:solidFill>
                <a:latin typeface="HelveticaNeueLT Std Lt Cn" pitchFamily="34" charset="0"/>
              </a:rPr>
              <a:t>Satisfação</a:t>
            </a:r>
            <a:endParaRPr lang="pt-BR" sz="3600" b="1" dirty="0">
              <a:solidFill>
                <a:srgbClr val="B43500"/>
              </a:solidFill>
              <a:latin typeface="HelveticaNeueLT Std Lt C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10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15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9772" y="250136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Perfil do Ingressante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ângulo 4"/>
          <p:cNvSpPr/>
          <p:nvPr/>
        </p:nvSpPr>
        <p:spPr>
          <a:xfrm>
            <a:off x="593558" y="1404268"/>
            <a:ext cx="1411705" cy="401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35275"/>
              </p:ext>
            </p:extLst>
          </p:nvPr>
        </p:nvGraphicFramePr>
        <p:xfrm>
          <a:off x="229772" y="1404268"/>
          <a:ext cx="11789313" cy="5057634"/>
        </p:xfrm>
        <a:graphic>
          <a:graphicData uri="http://schemas.openxmlformats.org/drawingml/2006/table">
            <a:tbl>
              <a:tblPr/>
              <a:tblGrid>
                <a:gridCol w="1581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9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832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252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795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918" marR="7918" marT="7918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JOINVILLE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2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JARAGUÁ DO SUL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2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EAD 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24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54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Gênero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58% Feminino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 Masculino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60% Feminino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54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Idade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38% 18 a 20 anos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 18 a 20 anos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43,33%  27 a 36 anos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54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Estado civil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 Solteiro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83,33% Solteiro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56,66% Solteiro 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54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Filhos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92% Não tem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83,33% Não tem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83,34% Não </a:t>
                      </a:r>
                      <a:r>
                        <a:rPr lang="pt-B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tem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703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Condição Profissional</a:t>
                      </a:r>
                      <a:r>
                        <a:rPr lang="pt-BR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18% Estudante e 14% </a:t>
                      </a:r>
                      <a:r>
                        <a:rPr lang="pt-B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Estagiário  12% Indústria e 12% Serviço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33,34% Indústria e </a:t>
                      </a:r>
                      <a:r>
                        <a:rPr lang="pt-B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33,34</a:t>
                      </a:r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Serviço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 Desempregado/momento e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pt-B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Indústria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848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Escolha Curso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46% Vocação / Realização pessoal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41,67% Vocação / Realização pessoal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33,33% Valorização Profissional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54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Escolha Católica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 </a:t>
                      </a:r>
                      <a:r>
                        <a:rPr lang="pt-B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Pelo valor </a:t>
                      </a:r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 mensalidade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 </a:t>
                      </a:r>
                      <a:r>
                        <a:rPr lang="pt-B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Pelo valor </a:t>
                      </a:r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 mensalidade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33,34% </a:t>
                      </a:r>
                      <a:r>
                        <a:rPr lang="pt-B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Pela qualidade </a:t>
                      </a:r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 ensino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14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Perspectiva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 Atuar na área em que estou estudando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 Melhorar condição profissional e 25% Ainda não sei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33,33% Melhorar condição profissional e 30% Atuar na área em que estou estudando</a:t>
                      </a:r>
                    </a:p>
                  </a:txBody>
                  <a:tcPr marL="7918" marR="7918" marT="79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Retângulo 7"/>
          <p:cNvSpPr/>
          <p:nvPr/>
        </p:nvSpPr>
        <p:spPr>
          <a:xfrm>
            <a:off x="7828407" y="6416250"/>
            <a:ext cx="436359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600" b="1" dirty="0" smtClean="0">
                <a:latin typeface="HelveticaNeueLT Std Lt Cn" pitchFamily="34" charset="0"/>
              </a:rPr>
              <a:t>OBS.: % com maior índice de respostas</a:t>
            </a:r>
            <a:endParaRPr lang="pt-BR" sz="1600" b="1" u="sng" dirty="0">
              <a:latin typeface="HelveticaNeueLT Std Lt C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97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CATOLICA SC\JOBS 2019\CA 0022-19 PAPELARIA\ALTERACAO 03\AF_TEMPLATE PPT_1080x1024px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15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9772" y="250136"/>
            <a:ext cx="7598635" cy="648273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>
                <a:solidFill>
                  <a:srgbClr val="6B0D0F"/>
                </a:solidFill>
                <a:latin typeface="Arial Narrow" panose="020B0606020202030204" pitchFamily="34" charset="0"/>
              </a:rPr>
              <a:t>Pesquisa do Egresso</a:t>
            </a:r>
            <a:endParaRPr lang="pt-BR" sz="4000" b="1" dirty="0">
              <a:solidFill>
                <a:srgbClr val="6B0D0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733195" y="1604796"/>
            <a:ext cx="182420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992846"/>
              </p:ext>
            </p:extLst>
          </p:nvPr>
        </p:nvGraphicFramePr>
        <p:xfrm>
          <a:off x="284870" y="1522703"/>
          <a:ext cx="11622258" cy="4730918"/>
        </p:xfrm>
        <a:graphic>
          <a:graphicData uri="http://schemas.openxmlformats.org/drawingml/2006/table">
            <a:tbl>
              <a:tblPr/>
              <a:tblGrid>
                <a:gridCol w="4080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4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64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189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31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842" marR="8842" marT="8842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JOINVILLE</a:t>
                      </a:r>
                    </a:p>
                  </a:txBody>
                  <a:tcPr marL="8842" marR="8842" marT="88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24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6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42" marR="8842" marT="88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2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JARAGUÁ DO SUL</a:t>
                      </a:r>
                    </a:p>
                  </a:txBody>
                  <a:tcPr marL="8842" marR="8842" marT="88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2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EAD </a:t>
                      </a:r>
                    </a:p>
                  </a:txBody>
                  <a:tcPr marL="8842" marR="8842" marT="88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24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47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Característica que julga principal para o exercício profissional 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42" marR="8842" marT="88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Conhecimento da Área </a:t>
                      </a:r>
                      <a:r>
                        <a:rPr lang="pt-BR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Técnico/Científico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42" marR="8842" marT="88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47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Principal contribuição do Curso </a:t>
                      </a:r>
                    </a:p>
                  </a:txBody>
                  <a:tcPr marL="8842" marR="8842" marT="88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Aquisição de conhecimentos, habilidades e competências para atuar no mercado de trabalho</a:t>
                      </a:r>
                    </a:p>
                  </a:txBody>
                  <a:tcPr marL="8842" marR="8842" marT="88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47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Entendem</a:t>
                      </a:r>
                      <a:r>
                        <a:rPr lang="pt-BR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que o </a:t>
                      </a:r>
                      <a:r>
                        <a:rPr lang="pt-BR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Curso atendeu as expectativas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42" marR="8842" marT="88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 </a:t>
                      </a:r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maior parte</a:t>
                      </a:r>
                    </a:p>
                  </a:txBody>
                  <a:tcPr marL="8842" marR="8842" marT="88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47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que a IES se destaca</a:t>
                      </a:r>
                    </a:p>
                  </a:txBody>
                  <a:tcPr marL="8842" marR="8842" marT="88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Corpo docente qualificado para ministrar as aulas</a:t>
                      </a:r>
                    </a:p>
                  </a:txBody>
                  <a:tcPr marL="8842" marR="8842" marT="88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786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 final da Graduação o egresso obteve:</a:t>
                      </a:r>
                    </a:p>
                  </a:txBody>
                  <a:tcPr marL="8842" marR="8842" marT="88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Nova oportunidade de trabalho</a:t>
                      </a:r>
                    </a:p>
                  </a:txBody>
                  <a:tcPr marL="8842" marR="8842" marT="88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Nova </a:t>
                      </a:r>
                      <a:endParaRPr lang="pt-BR" sz="2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pt-BR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oportunidade </a:t>
                      </a:r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 trabalho</a:t>
                      </a:r>
                    </a:p>
                  </a:txBody>
                  <a:tcPr marL="8842" marR="8842" marT="88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Ascensão na empresa em que atua</a:t>
                      </a:r>
                    </a:p>
                  </a:txBody>
                  <a:tcPr marL="8842" marR="8842" marT="88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Retângulo 7"/>
          <p:cNvSpPr/>
          <p:nvPr/>
        </p:nvSpPr>
        <p:spPr>
          <a:xfrm>
            <a:off x="7657653" y="6461904"/>
            <a:ext cx="4363592" cy="4160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600" b="1" dirty="0" smtClean="0">
                <a:latin typeface="HelveticaNeueLT Std Lt Cn" pitchFamily="34" charset="0"/>
              </a:rPr>
              <a:t>OBS.:  111 de 205 Egressos respondentes</a:t>
            </a:r>
            <a:endParaRPr lang="pt-BR" sz="1600" b="1" u="sng" dirty="0">
              <a:latin typeface="HelveticaNeueLT Std Lt C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31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Y:\CATOLICA SC\JOBS 2019\CA 0022-19 PAPELARIA\ALTERACAO 03\AF_TEMPLATE PPT_1080x1024px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44382" y="-308805"/>
            <a:ext cx="8116867" cy="1016048"/>
          </a:xfrm>
        </p:spPr>
        <p:txBody>
          <a:bodyPr>
            <a:normAutofit/>
          </a:bodyPr>
          <a:lstStyle/>
          <a:p>
            <a:pPr algn="l"/>
            <a:r>
              <a:rPr lang="pt-BR" sz="32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Resultados das Avaliações Externas</a:t>
            </a:r>
            <a:endParaRPr lang="pt-BR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262202" y="928125"/>
            <a:ext cx="8916968" cy="23102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b="1" u="sng" dirty="0">
                <a:solidFill>
                  <a:schemeClr val="bg1"/>
                </a:solidFill>
              </a:rPr>
              <a:t>Recredenciamento da Católica de Joinville </a:t>
            </a:r>
            <a:endParaRPr lang="pt-BR" sz="2800" b="1" u="sng" dirty="0" smtClean="0">
              <a:solidFill>
                <a:schemeClr val="bg1"/>
              </a:solidFill>
            </a:endParaRPr>
          </a:p>
          <a:p>
            <a:r>
              <a:rPr lang="pt-BR" sz="2800" dirty="0" smtClean="0">
                <a:solidFill>
                  <a:schemeClr val="bg1"/>
                </a:solidFill>
              </a:rPr>
              <a:t>obteve </a:t>
            </a:r>
            <a:r>
              <a:rPr lang="pt-BR" sz="2800" dirty="0">
                <a:solidFill>
                  <a:schemeClr val="bg1"/>
                </a:solidFill>
              </a:rPr>
              <a:t>parecer favorável na análise do Conselho Nacional de Educação </a:t>
            </a:r>
            <a:r>
              <a:rPr lang="pt-BR" sz="2800" dirty="0" smtClean="0">
                <a:solidFill>
                  <a:schemeClr val="bg1"/>
                </a:solidFill>
              </a:rPr>
              <a:t>validando </a:t>
            </a:r>
            <a:r>
              <a:rPr lang="pt-BR" sz="2800" b="1" dirty="0" smtClean="0">
                <a:solidFill>
                  <a:schemeClr val="bg1"/>
                </a:solidFill>
              </a:rPr>
              <a:t>a </a:t>
            </a:r>
            <a:r>
              <a:rPr lang="pt-BR" sz="2800" b="1" u="sng" dirty="0">
                <a:solidFill>
                  <a:schemeClr val="bg1"/>
                </a:solidFill>
              </a:rPr>
              <a:t>nota 5 (máxima) </a:t>
            </a:r>
            <a:endParaRPr lang="pt-BR" sz="2800" b="1" u="sng" dirty="0" smtClean="0">
              <a:solidFill>
                <a:schemeClr val="bg1"/>
              </a:solidFill>
            </a:endParaRPr>
          </a:p>
          <a:p>
            <a:r>
              <a:rPr lang="pt-BR" sz="2800" dirty="0" smtClean="0">
                <a:solidFill>
                  <a:schemeClr val="bg1"/>
                </a:solidFill>
              </a:rPr>
              <a:t>propondo </a:t>
            </a:r>
            <a:r>
              <a:rPr lang="pt-BR" sz="2800" dirty="0">
                <a:solidFill>
                  <a:schemeClr val="bg1"/>
                </a:solidFill>
              </a:rPr>
              <a:t>prazo máximo de validade </a:t>
            </a:r>
            <a:r>
              <a:rPr lang="pt-BR" sz="2800" dirty="0" smtClean="0">
                <a:solidFill>
                  <a:schemeClr val="bg1"/>
                </a:solidFill>
              </a:rPr>
              <a:t>( </a:t>
            </a:r>
            <a:r>
              <a:rPr lang="pt-BR" sz="2800" dirty="0">
                <a:solidFill>
                  <a:schemeClr val="bg1"/>
                </a:solidFill>
              </a:rPr>
              <a:t>5 anos). </a:t>
            </a:r>
            <a:endParaRPr lang="pt-BR" sz="2800" dirty="0" smtClean="0">
              <a:solidFill>
                <a:schemeClr val="bg1"/>
              </a:solidFill>
            </a:endParaRPr>
          </a:p>
          <a:p>
            <a:r>
              <a:rPr lang="pt-BR" sz="2800" dirty="0" smtClean="0">
                <a:solidFill>
                  <a:schemeClr val="bg1"/>
                </a:solidFill>
              </a:rPr>
              <a:t>Atualmente</a:t>
            </a:r>
            <a:r>
              <a:rPr lang="pt-BR" sz="2800" dirty="0">
                <a:solidFill>
                  <a:schemeClr val="bg1"/>
                </a:solidFill>
              </a:rPr>
              <a:t>, aguardando homologação do Ministro (procedimento de praxe).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540489"/>
              </p:ext>
            </p:extLst>
          </p:nvPr>
        </p:nvGraphicFramePr>
        <p:xfrm>
          <a:off x="344382" y="3513699"/>
          <a:ext cx="6077052" cy="3039354"/>
        </p:xfrm>
        <a:graphic>
          <a:graphicData uri="http://schemas.openxmlformats.org/drawingml/2006/table">
            <a:tbl>
              <a:tblPr firstRow="1" firstCol="1" bandRow="1"/>
              <a:tblGrid>
                <a:gridCol w="3289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7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1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73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7706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Joinville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CURSOS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ENADE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IDD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CPC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ARQUITETURA E URBANISMO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BIOMEDICINA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ENGENHARIA CIVIL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ENGENHARIA DE PRODUÇÃO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7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ENGENHARIA ELÉTRICA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7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ENGENHARIA MECÂNICA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7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NUTRIÇÃO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4 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123226"/>
              </p:ext>
            </p:extLst>
          </p:nvPr>
        </p:nvGraphicFramePr>
        <p:xfrm>
          <a:off x="6541476" y="4475283"/>
          <a:ext cx="5039679" cy="2077770"/>
        </p:xfrm>
        <a:graphic>
          <a:graphicData uri="http://schemas.openxmlformats.org/drawingml/2006/table">
            <a:tbl>
              <a:tblPr firstRow="1" firstCol="1" bandRow="1"/>
              <a:tblGrid>
                <a:gridCol w="2704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98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81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6295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Jaraguá do Sul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2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CURSOS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ENADE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IDD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CPC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2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ENGENHARIA CIVIL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2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ENGENHARIA DE PRODUÇÃO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2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ENGENHARIA ELÉTRICA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2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ENGENHARIA MECÂNICA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460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1555</Words>
  <Application>Microsoft Office PowerPoint</Application>
  <PresentationFormat>Widescreen</PresentationFormat>
  <Paragraphs>443</Paragraphs>
  <Slides>33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41" baseType="lpstr">
      <vt:lpstr>Arial</vt:lpstr>
      <vt:lpstr>Arial Narrow</vt:lpstr>
      <vt:lpstr>Calibri</vt:lpstr>
      <vt:lpstr>Calibri Light</vt:lpstr>
      <vt:lpstr>HelveticaNeueLT Std Lt Cn</vt:lpstr>
      <vt:lpstr>Times New Roman</vt:lpstr>
      <vt:lpstr>Wingdings</vt:lpstr>
      <vt:lpstr>Tema do Office</vt:lpstr>
      <vt:lpstr>Resultados Avaliação Institucional</vt:lpstr>
      <vt:lpstr>Apresentação do PowerPoint</vt:lpstr>
      <vt:lpstr>Análise dos dados</vt:lpstr>
      <vt:lpstr> Avaliação Institucional</vt:lpstr>
      <vt:lpstr>Apresentação do PowerPoint</vt:lpstr>
      <vt:lpstr>Pesquisas realizadas em 2021 e 2022</vt:lpstr>
      <vt:lpstr>Desempenho do Tutor On-line </vt:lpstr>
      <vt:lpstr>Desempenho do Coordenador</vt:lpstr>
      <vt:lpstr>Infraestrutura</vt:lpstr>
      <vt:lpstr>Apresentação do PowerPoint</vt:lpstr>
      <vt:lpstr> Avaliação Institucional</vt:lpstr>
      <vt:lpstr>Pesquisas realizadas em 2021 e 2022</vt:lpstr>
      <vt:lpstr>Desempenho do Professor</vt:lpstr>
      <vt:lpstr>Desempenho do Coordenador</vt:lpstr>
      <vt:lpstr>Infraestrutura</vt:lpstr>
      <vt:lpstr>Apresentação do PowerPoint</vt:lpstr>
      <vt:lpstr> Avaliação Institucional</vt:lpstr>
      <vt:lpstr>Apresentação do PowerPoint</vt:lpstr>
      <vt:lpstr>Pesquisas realizadas em 2021</vt:lpstr>
      <vt:lpstr>Desempenho do Professor</vt:lpstr>
      <vt:lpstr>Desempenho do Coordenador</vt:lpstr>
      <vt:lpstr>Infraestrutura</vt:lpstr>
      <vt:lpstr>Apresentação do PowerPoint</vt:lpstr>
      <vt:lpstr> Avaliação Institucional</vt:lpstr>
      <vt:lpstr>Pesquisas realizadas em 2020</vt:lpstr>
      <vt:lpstr>Projeto Pedagógico dos Cursos</vt:lpstr>
      <vt:lpstr>Desempenho do Professor</vt:lpstr>
      <vt:lpstr>Desempenho do Professor Tutor</vt:lpstr>
      <vt:lpstr>Desempenho do Coordenador</vt:lpstr>
      <vt:lpstr>Infraestrutura</vt:lpstr>
      <vt:lpstr>Perfil do Ingressante</vt:lpstr>
      <vt:lpstr>Pesquisa do Egresso</vt:lpstr>
      <vt:lpstr>Resultados das Avaliações Externas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Admin</dc:creator>
  <cp:lastModifiedBy>VANDERLEIA KONS VOGEL</cp:lastModifiedBy>
  <cp:revision>74</cp:revision>
  <dcterms:created xsi:type="dcterms:W3CDTF">2019-08-04T20:35:54Z</dcterms:created>
  <dcterms:modified xsi:type="dcterms:W3CDTF">2023-02-15T21:24:16Z</dcterms:modified>
</cp:coreProperties>
</file>